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3"/>
    <p:sldMasterId id="21474837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Thin"/>
      <p:regular r:id="rId56"/>
      <p:bold r:id="rId57"/>
      <p:italic r:id="rId58"/>
      <p:boldItalic r:id="rId59"/>
    </p:embeddedFont>
    <p:embeddedFont>
      <p:font typeface="Roboto Medium"/>
      <p:regular r:id="rId60"/>
      <p:bold r:id="rId61"/>
      <p:italic r:id="rId62"/>
      <p:boldItalic r:id="rId63"/>
    </p:embeddedFont>
    <p:embeddedFont>
      <p:font typeface="Roboto"/>
      <p:regular r:id="rId64"/>
      <p:bold r:id="rId65"/>
      <p:italic r:id="rId66"/>
      <p:boldItalic r:id="rId67"/>
    </p:embeddedFont>
    <p:embeddedFont>
      <p:font typeface="Inconsolata"/>
      <p:regular r:id="rId68"/>
      <p:bold r:id="rId69"/>
    </p:embeddedFont>
    <p:embeddedFont>
      <p:font typeface="Roboto Light"/>
      <p:regular r:id="rId70"/>
      <p:bold r:id="rId71"/>
      <p:italic r:id="rId72"/>
      <p:boldItalic r:id="rId73"/>
    </p:embeddedFont>
    <p:embeddedFont>
      <p:font typeface="Oswald"/>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6.xml"/><Relationship Id="rId75" Type="http://schemas.openxmlformats.org/officeDocument/2006/relationships/font" Target="fonts/Oswald-bold.fntdata"/><Relationship Id="rId30" Type="http://schemas.openxmlformats.org/officeDocument/2006/relationships/slide" Target="slides/slide25.xml"/><Relationship Id="rId74" Type="http://schemas.openxmlformats.org/officeDocument/2006/relationships/font" Target="fonts/Oswald-regular.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RobotoMedium-boldItalic.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Inconsolata-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font" Target="fonts/RobotoMedium-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nconsolata-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Thin-bold.fntdata"/><Relationship Id="rId12" Type="http://schemas.openxmlformats.org/officeDocument/2006/relationships/slide" Target="slides/slide7.xml"/><Relationship Id="rId56" Type="http://schemas.openxmlformats.org/officeDocument/2006/relationships/font" Target="fonts/RobotoThin-regular.fntdata"/><Relationship Id="rId15" Type="http://schemas.openxmlformats.org/officeDocument/2006/relationships/slide" Target="slides/slide10.xml"/><Relationship Id="rId59" Type="http://schemas.openxmlformats.org/officeDocument/2006/relationships/font" Target="fonts/RobotoThin-boldItalic.fntdata"/><Relationship Id="rId14" Type="http://schemas.openxmlformats.org/officeDocument/2006/relationships/slide" Target="slides/slide9.xml"/><Relationship Id="rId58" Type="http://schemas.openxmlformats.org/officeDocument/2006/relationships/font" Target="fonts/RobotoThin-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4298963-Show-password"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touch/101143687?prev_url=detai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1636217-Check-On-Off"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4705142-Digital-Guardian"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1" name="Shape 2141"/>
        <p:cNvGrpSpPr/>
        <p:nvPr/>
      </p:nvGrpSpPr>
      <p:grpSpPr>
        <a:xfrm>
          <a:off x="0" y="0"/>
          <a:ext cx="0" cy="0"/>
          <a:chOff x="0" y="0"/>
          <a:chExt cx="0" cy="0"/>
        </a:xfrm>
      </p:grpSpPr>
      <p:sp>
        <p:nvSpPr>
          <p:cNvPr id="2142" name="Google Shape;2142;g6c680d8457_1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6c680d8457_1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4" name="Shape 2154"/>
        <p:cNvGrpSpPr/>
        <p:nvPr/>
      </p:nvGrpSpPr>
      <p:grpSpPr>
        <a:xfrm>
          <a:off x="0" y="0"/>
          <a:ext cx="0" cy="0"/>
          <a:chOff x="0" y="0"/>
          <a:chExt cx="0" cy="0"/>
        </a:xfrm>
      </p:grpSpPr>
      <p:sp>
        <p:nvSpPr>
          <p:cNvPr id="2155" name="Google Shape;2155;g6c680d8457_1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6c680d8457_1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3" name="Shape 2173"/>
        <p:cNvGrpSpPr/>
        <p:nvPr/>
      </p:nvGrpSpPr>
      <p:grpSpPr>
        <a:xfrm>
          <a:off x="0" y="0"/>
          <a:ext cx="0" cy="0"/>
          <a:chOff x="0" y="0"/>
          <a:chExt cx="0" cy="0"/>
        </a:xfrm>
      </p:grpSpPr>
      <p:sp>
        <p:nvSpPr>
          <p:cNvPr id="2174" name="Google Shape;2174;g6c680d8457_1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6c680d8457_1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8" name="Shape 2188"/>
        <p:cNvGrpSpPr/>
        <p:nvPr/>
      </p:nvGrpSpPr>
      <p:grpSpPr>
        <a:xfrm>
          <a:off x="0" y="0"/>
          <a:ext cx="0" cy="0"/>
          <a:chOff x="0" y="0"/>
          <a:chExt cx="0" cy="0"/>
        </a:xfrm>
      </p:grpSpPr>
      <p:sp>
        <p:nvSpPr>
          <p:cNvPr id="2189" name="Google Shape;2189;g5a4750a4e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5a4750a4e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Prekesh</a:t>
            </a:r>
            <a:endParaRPr i="1" sz="10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0" name="Shape 2200"/>
        <p:cNvGrpSpPr/>
        <p:nvPr/>
      </p:nvGrpSpPr>
      <p:grpSpPr>
        <a:xfrm>
          <a:off x="0" y="0"/>
          <a:ext cx="0" cy="0"/>
          <a:chOff x="0" y="0"/>
          <a:chExt cx="0" cy="0"/>
        </a:xfrm>
      </p:grpSpPr>
      <p:sp>
        <p:nvSpPr>
          <p:cNvPr id="2201" name="Google Shape;2201;g5a4750a4e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5a4750a4e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2" name="Shape 2222"/>
        <p:cNvGrpSpPr/>
        <p:nvPr/>
      </p:nvGrpSpPr>
      <p:grpSpPr>
        <a:xfrm>
          <a:off x="0" y="0"/>
          <a:ext cx="0" cy="0"/>
          <a:chOff x="0" y="0"/>
          <a:chExt cx="0" cy="0"/>
        </a:xfrm>
      </p:grpSpPr>
      <p:sp>
        <p:nvSpPr>
          <p:cNvPr id="2223" name="Google Shape;2223;g6c680d8457_1_2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6c680d8457_1_2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AdobeStock_</a:t>
            </a:r>
            <a:r>
              <a:rPr i="1" lang="en" sz="1000">
                <a:solidFill>
                  <a:schemeClr val="dk1"/>
                </a:solidFill>
                <a:uFill>
                  <a:noFill/>
                </a:uFill>
                <a:latin typeface="Roboto"/>
                <a:ea typeface="Roboto"/>
                <a:cs typeface="Roboto"/>
                <a:sym typeface="Roboto"/>
                <a:hlinkClick r:id="rId2"/>
              </a:rPr>
              <a:t>101143687</a:t>
            </a:r>
            <a:endParaRPr i="1" sz="1000">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9" name="Shape 2229"/>
        <p:cNvGrpSpPr/>
        <p:nvPr/>
      </p:nvGrpSpPr>
      <p:grpSpPr>
        <a:xfrm>
          <a:off x="0" y="0"/>
          <a:ext cx="0" cy="0"/>
          <a:chOff x="0" y="0"/>
          <a:chExt cx="0" cy="0"/>
        </a:xfrm>
      </p:grpSpPr>
      <p:sp>
        <p:nvSpPr>
          <p:cNvPr id="2230" name="Google Shape;2230;g5a4750a4e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5a4750a4e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9" name="Shape 2239"/>
        <p:cNvGrpSpPr/>
        <p:nvPr/>
      </p:nvGrpSpPr>
      <p:grpSpPr>
        <a:xfrm>
          <a:off x="0" y="0"/>
          <a:ext cx="0" cy="0"/>
          <a:chOff x="0" y="0"/>
          <a:chExt cx="0" cy="0"/>
        </a:xfrm>
      </p:grpSpPr>
      <p:sp>
        <p:nvSpPr>
          <p:cNvPr id="2240" name="Google Shape;2240;g6c680d8457_1_4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6c680d8457_1_4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9" name="Shape 2249"/>
        <p:cNvGrpSpPr/>
        <p:nvPr/>
      </p:nvGrpSpPr>
      <p:grpSpPr>
        <a:xfrm>
          <a:off x="0" y="0"/>
          <a:ext cx="0" cy="0"/>
          <a:chOff x="0" y="0"/>
          <a:chExt cx="0" cy="0"/>
        </a:xfrm>
      </p:grpSpPr>
      <p:sp>
        <p:nvSpPr>
          <p:cNvPr id="2250" name="Google Shape;2250;g6c680d8457_1_4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6c680d8457_1_4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Google Shape;2261;g5a4750a4e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5a4750a4e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9" name="Shape 2029"/>
        <p:cNvGrpSpPr/>
        <p:nvPr/>
      </p:nvGrpSpPr>
      <p:grpSpPr>
        <a:xfrm>
          <a:off x="0" y="0"/>
          <a:ext cx="0" cy="0"/>
          <a:chOff x="0" y="0"/>
          <a:chExt cx="0" cy="0"/>
        </a:xfrm>
      </p:grpSpPr>
      <p:sp>
        <p:nvSpPr>
          <p:cNvPr id="2030" name="Google Shape;2030;g6c680d84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6c680d84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5a4750a4e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5a4750a4e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3" name="Shape 2273"/>
        <p:cNvGrpSpPr/>
        <p:nvPr/>
      </p:nvGrpSpPr>
      <p:grpSpPr>
        <a:xfrm>
          <a:off x="0" y="0"/>
          <a:ext cx="0" cy="0"/>
          <a:chOff x="0" y="0"/>
          <a:chExt cx="0" cy="0"/>
        </a:xfrm>
      </p:grpSpPr>
      <p:sp>
        <p:nvSpPr>
          <p:cNvPr id="2274" name="Google Shape;2274;g75ecaeaef4_0_4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75ecaeaef4_0_4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0" name="Shape 2280"/>
        <p:cNvGrpSpPr/>
        <p:nvPr/>
      </p:nvGrpSpPr>
      <p:grpSpPr>
        <a:xfrm>
          <a:off x="0" y="0"/>
          <a:ext cx="0" cy="0"/>
          <a:chOff x="0" y="0"/>
          <a:chExt cx="0" cy="0"/>
        </a:xfrm>
      </p:grpSpPr>
      <p:sp>
        <p:nvSpPr>
          <p:cNvPr id="2281" name="Google Shape;2281;g5a4750a4e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5a4750a4e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shutterstock_505694416</a:t>
            </a:r>
            <a:endParaRPr i="1" sz="10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0" name="Shape 2290"/>
        <p:cNvGrpSpPr/>
        <p:nvPr/>
      </p:nvGrpSpPr>
      <p:grpSpPr>
        <a:xfrm>
          <a:off x="0" y="0"/>
          <a:ext cx="0" cy="0"/>
          <a:chOff x="0" y="0"/>
          <a:chExt cx="0" cy="0"/>
        </a:xfrm>
      </p:grpSpPr>
      <p:sp>
        <p:nvSpPr>
          <p:cNvPr id="2291" name="Google Shape;2291;g5a4750a4e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5a4750a4e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shutterstock_1330359209</a:t>
            </a:r>
            <a:endParaRPr i="1" sz="10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0" name="Shape 2300"/>
        <p:cNvGrpSpPr/>
        <p:nvPr/>
      </p:nvGrpSpPr>
      <p:grpSpPr>
        <a:xfrm>
          <a:off x="0" y="0"/>
          <a:ext cx="0" cy="0"/>
          <a:chOff x="0" y="0"/>
          <a:chExt cx="0" cy="0"/>
        </a:xfrm>
      </p:grpSpPr>
      <p:sp>
        <p:nvSpPr>
          <p:cNvPr id="2301" name="Google Shape;2301;g5a4750a4e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5a4750a4e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shutterstock_376748761</a:t>
            </a:r>
            <a:endParaRPr i="1"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1" name="Shape 2311"/>
        <p:cNvGrpSpPr/>
        <p:nvPr/>
      </p:nvGrpSpPr>
      <p:grpSpPr>
        <a:xfrm>
          <a:off x="0" y="0"/>
          <a:ext cx="0" cy="0"/>
          <a:chOff x="0" y="0"/>
          <a:chExt cx="0" cy="0"/>
        </a:xfrm>
      </p:grpSpPr>
      <p:sp>
        <p:nvSpPr>
          <p:cNvPr id="2312" name="Google Shape;2312;g6c680d8457_1_4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6c680d8457_1_4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shutterstock_1330359557</a:t>
            </a:r>
            <a:endParaRPr i="1" sz="10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5" name="Shape 2325"/>
        <p:cNvGrpSpPr/>
        <p:nvPr/>
      </p:nvGrpSpPr>
      <p:grpSpPr>
        <a:xfrm>
          <a:off x="0" y="0"/>
          <a:ext cx="0" cy="0"/>
          <a:chOff x="0" y="0"/>
          <a:chExt cx="0" cy="0"/>
        </a:xfrm>
      </p:grpSpPr>
      <p:sp>
        <p:nvSpPr>
          <p:cNvPr id="2326" name="Google Shape;2326;g75ecaeaef4_0_4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75ecaeaef4_0_4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7" name="Shape 2357"/>
        <p:cNvGrpSpPr/>
        <p:nvPr/>
      </p:nvGrpSpPr>
      <p:grpSpPr>
        <a:xfrm>
          <a:off x="0" y="0"/>
          <a:ext cx="0" cy="0"/>
          <a:chOff x="0" y="0"/>
          <a:chExt cx="0" cy="0"/>
        </a:xfrm>
      </p:grpSpPr>
      <p:sp>
        <p:nvSpPr>
          <p:cNvPr id="2358" name="Google Shape;2358;g6c680d8457_1_4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6c680d8457_1_4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latin typeface="Roboto"/>
                <a:ea typeface="Roboto"/>
                <a:cs typeface="Roboto"/>
                <a:sym typeface="Roboto"/>
              </a:rPr>
              <a:t>shutterstock_1135646558</a:t>
            </a:r>
            <a:endParaRPr i="1" sz="1000">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8" name="Shape 2368"/>
        <p:cNvGrpSpPr/>
        <p:nvPr/>
      </p:nvGrpSpPr>
      <p:grpSpPr>
        <a:xfrm>
          <a:off x="0" y="0"/>
          <a:ext cx="0" cy="0"/>
          <a:chOff x="0" y="0"/>
          <a:chExt cx="0" cy="0"/>
        </a:xfrm>
      </p:grpSpPr>
      <p:sp>
        <p:nvSpPr>
          <p:cNvPr id="2369" name="Google Shape;2369;g5a4750a4ed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5a4750a4ed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1" name="Shape 2391"/>
        <p:cNvGrpSpPr/>
        <p:nvPr/>
      </p:nvGrpSpPr>
      <p:grpSpPr>
        <a:xfrm>
          <a:off x="0" y="0"/>
          <a:ext cx="0" cy="0"/>
          <a:chOff x="0" y="0"/>
          <a:chExt cx="0" cy="0"/>
        </a:xfrm>
      </p:grpSpPr>
      <p:sp>
        <p:nvSpPr>
          <p:cNvPr id="2392" name="Google Shape;2392;g5a4750a4e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5a4750a4e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g75ecaeaef4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75ecaeaef4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 Instructor Do: lesson plan pg. 32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8" name="Shape 2398"/>
        <p:cNvGrpSpPr/>
        <p:nvPr/>
      </p:nvGrpSpPr>
      <p:grpSpPr>
        <a:xfrm>
          <a:off x="0" y="0"/>
          <a:ext cx="0" cy="0"/>
          <a:chOff x="0" y="0"/>
          <a:chExt cx="0" cy="0"/>
        </a:xfrm>
      </p:grpSpPr>
      <p:sp>
        <p:nvSpPr>
          <p:cNvPr id="2399" name="Google Shape;2399;g75ec8cc19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75ec8cc19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4" name="Shape 2404"/>
        <p:cNvGrpSpPr/>
        <p:nvPr/>
      </p:nvGrpSpPr>
      <p:grpSpPr>
        <a:xfrm>
          <a:off x="0" y="0"/>
          <a:ext cx="0" cy="0"/>
          <a:chOff x="0" y="0"/>
          <a:chExt cx="0" cy="0"/>
        </a:xfrm>
      </p:grpSpPr>
      <p:sp>
        <p:nvSpPr>
          <p:cNvPr id="2405" name="Google Shape;2405;g6c680d8457_1_3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6c680d8457_1_3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0" name="Shape 2410"/>
        <p:cNvGrpSpPr/>
        <p:nvPr/>
      </p:nvGrpSpPr>
      <p:grpSpPr>
        <a:xfrm>
          <a:off x="0" y="0"/>
          <a:ext cx="0" cy="0"/>
          <a:chOff x="0" y="0"/>
          <a:chExt cx="0" cy="0"/>
        </a:xfrm>
      </p:grpSpPr>
      <p:sp>
        <p:nvSpPr>
          <p:cNvPr id="2411" name="Google Shape;2411;g5a4750a4e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5a4750a4e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7" name="Shape 2417"/>
        <p:cNvGrpSpPr/>
        <p:nvPr/>
      </p:nvGrpSpPr>
      <p:grpSpPr>
        <a:xfrm>
          <a:off x="0" y="0"/>
          <a:ext cx="0" cy="0"/>
          <a:chOff x="0" y="0"/>
          <a:chExt cx="0" cy="0"/>
        </a:xfrm>
      </p:grpSpPr>
      <p:sp>
        <p:nvSpPr>
          <p:cNvPr id="2418" name="Google Shape;2418;g75ec8cc19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75ec8cc19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shutterstock_727498156</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8" name="Shape 2428"/>
        <p:cNvGrpSpPr/>
        <p:nvPr/>
      </p:nvGrpSpPr>
      <p:grpSpPr>
        <a:xfrm>
          <a:off x="0" y="0"/>
          <a:ext cx="0" cy="0"/>
          <a:chOff x="0" y="0"/>
          <a:chExt cx="0" cy="0"/>
        </a:xfrm>
      </p:grpSpPr>
      <p:sp>
        <p:nvSpPr>
          <p:cNvPr id="2429" name="Google Shape;2429;g5a4750a4ed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5a4750a4ed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Jerry Low</a:t>
            </a:r>
            <a:endParaRPr i="1" sz="1000">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2" name="Shape 2442"/>
        <p:cNvGrpSpPr/>
        <p:nvPr/>
      </p:nvGrpSpPr>
      <p:grpSpPr>
        <a:xfrm>
          <a:off x="0" y="0"/>
          <a:ext cx="0" cy="0"/>
          <a:chOff x="0" y="0"/>
          <a:chExt cx="0" cy="0"/>
        </a:xfrm>
      </p:grpSpPr>
      <p:sp>
        <p:nvSpPr>
          <p:cNvPr id="2443" name="Google Shape;2443;g5a4750a4e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4" name="Google Shape;2444;g5a4750a4e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9" name="Shape 2449"/>
        <p:cNvGrpSpPr/>
        <p:nvPr/>
      </p:nvGrpSpPr>
      <p:grpSpPr>
        <a:xfrm>
          <a:off x="0" y="0"/>
          <a:ext cx="0" cy="0"/>
          <a:chOff x="0" y="0"/>
          <a:chExt cx="0" cy="0"/>
        </a:xfrm>
      </p:grpSpPr>
      <p:sp>
        <p:nvSpPr>
          <p:cNvPr id="2450" name="Google Shape;2450;g5a4750a4ed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5a4750a4ed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6" name="Shape 2456"/>
        <p:cNvGrpSpPr/>
        <p:nvPr/>
      </p:nvGrpSpPr>
      <p:grpSpPr>
        <a:xfrm>
          <a:off x="0" y="0"/>
          <a:ext cx="0" cy="0"/>
          <a:chOff x="0" y="0"/>
          <a:chExt cx="0" cy="0"/>
        </a:xfrm>
      </p:grpSpPr>
      <p:sp>
        <p:nvSpPr>
          <p:cNvPr id="2457" name="Google Shape;2457;g6c680d8457_1_4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6c680d8457_1_4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Thinkmojo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3" name="Shape 2463"/>
        <p:cNvGrpSpPr/>
        <p:nvPr/>
      </p:nvGrpSpPr>
      <p:grpSpPr>
        <a:xfrm>
          <a:off x="0" y="0"/>
          <a:ext cx="0" cy="0"/>
          <a:chOff x="0" y="0"/>
          <a:chExt cx="0" cy="0"/>
        </a:xfrm>
      </p:grpSpPr>
      <p:sp>
        <p:nvSpPr>
          <p:cNvPr id="2464" name="Google Shape;2464;g75ec8cc1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75ec8cc19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shutterstock_1016735575</a:t>
            </a:r>
            <a:endParaRPr i="1" sz="1000">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4" name="Shape 2474"/>
        <p:cNvGrpSpPr/>
        <p:nvPr/>
      </p:nvGrpSpPr>
      <p:grpSpPr>
        <a:xfrm>
          <a:off x="0" y="0"/>
          <a:ext cx="0" cy="0"/>
          <a:chOff x="0" y="0"/>
          <a:chExt cx="0" cy="0"/>
        </a:xfrm>
      </p:grpSpPr>
      <p:sp>
        <p:nvSpPr>
          <p:cNvPr id="2475" name="Google Shape;2475;g6c680d8457_1_4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6c680d8457_1_4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sources: shutterstock_411741793, shutterstock_185621111, shutterstock_511910884</a:t>
            </a:r>
            <a:endParaRPr i="1" sz="10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75ecaeaef4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75ecaeaef4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9" name="Shape 2489"/>
        <p:cNvGrpSpPr/>
        <p:nvPr/>
      </p:nvGrpSpPr>
      <p:grpSpPr>
        <a:xfrm>
          <a:off x="0" y="0"/>
          <a:ext cx="0" cy="0"/>
          <a:chOff x="0" y="0"/>
          <a:chExt cx="0" cy="0"/>
        </a:xfrm>
      </p:grpSpPr>
      <p:sp>
        <p:nvSpPr>
          <p:cNvPr id="2490" name="Google Shape;2490;g75ec8cc19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75ec8cc19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0" name="Shape 2500"/>
        <p:cNvGrpSpPr/>
        <p:nvPr/>
      </p:nvGrpSpPr>
      <p:grpSpPr>
        <a:xfrm>
          <a:off x="0" y="0"/>
          <a:ext cx="0" cy="0"/>
          <a:chOff x="0" y="0"/>
          <a:chExt cx="0" cy="0"/>
        </a:xfrm>
      </p:grpSpPr>
      <p:sp>
        <p:nvSpPr>
          <p:cNvPr id="2501" name="Google Shape;2501;g75ec8cc193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75ec8cc193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g6c66a712db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3" name="Google Shape;2513;g6c66a712db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6" name="Shape 2526"/>
        <p:cNvGrpSpPr/>
        <p:nvPr/>
      </p:nvGrpSpPr>
      <p:grpSpPr>
        <a:xfrm>
          <a:off x="0" y="0"/>
          <a:ext cx="0" cy="0"/>
          <a:chOff x="0" y="0"/>
          <a:chExt cx="0" cy="0"/>
        </a:xfrm>
      </p:grpSpPr>
      <p:sp>
        <p:nvSpPr>
          <p:cNvPr id="2527" name="Google Shape;2527;g6c66a712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6c66a712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shutterstock_1007349100</a:t>
            </a:r>
            <a:endParaRPr i="1" sz="1000">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7" name="Shape 2537"/>
        <p:cNvGrpSpPr/>
        <p:nvPr/>
      </p:nvGrpSpPr>
      <p:grpSpPr>
        <a:xfrm>
          <a:off x="0" y="0"/>
          <a:ext cx="0" cy="0"/>
          <a:chOff x="0" y="0"/>
          <a:chExt cx="0" cy="0"/>
        </a:xfrm>
      </p:grpSpPr>
      <p:sp>
        <p:nvSpPr>
          <p:cNvPr id="2538" name="Google Shape;2538;g6c66a712db_0_2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6c66a712db_0_2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2" name="Shape 2552"/>
        <p:cNvGrpSpPr/>
        <p:nvPr/>
      </p:nvGrpSpPr>
      <p:grpSpPr>
        <a:xfrm>
          <a:off x="0" y="0"/>
          <a:ext cx="0" cy="0"/>
          <a:chOff x="0" y="0"/>
          <a:chExt cx="0" cy="0"/>
        </a:xfrm>
      </p:grpSpPr>
      <p:sp>
        <p:nvSpPr>
          <p:cNvPr id="2553" name="Google Shape;2553;g6c66a712db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6c66a712db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6" name="Shape 2566"/>
        <p:cNvGrpSpPr/>
        <p:nvPr/>
      </p:nvGrpSpPr>
      <p:grpSpPr>
        <a:xfrm>
          <a:off x="0" y="0"/>
          <a:ext cx="0" cy="0"/>
          <a:chOff x="0" y="0"/>
          <a:chExt cx="0" cy="0"/>
        </a:xfrm>
      </p:grpSpPr>
      <p:sp>
        <p:nvSpPr>
          <p:cNvPr id="2567" name="Google Shape;2567;g6c680d8457_1_4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6c680d8457_1_4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7" name="Shape 2617"/>
        <p:cNvGrpSpPr/>
        <p:nvPr/>
      </p:nvGrpSpPr>
      <p:grpSpPr>
        <a:xfrm>
          <a:off x="0" y="0"/>
          <a:ext cx="0" cy="0"/>
          <a:chOff x="0" y="0"/>
          <a:chExt cx="0" cy="0"/>
        </a:xfrm>
      </p:grpSpPr>
      <p:sp>
        <p:nvSpPr>
          <p:cNvPr id="2618" name="Google Shape;2618;g6c66a712db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6c66a712db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shutterstock_557774158</a:t>
            </a:r>
            <a:endParaRPr i="1" sz="1000">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8" name="Shape 2628"/>
        <p:cNvGrpSpPr/>
        <p:nvPr/>
      </p:nvGrpSpPr>
      <p:grpSpPr>
        <a:xfrm>
          <a:off x="0" y="0"/>
          <a:ext cx="0" cy="0"/>
          <a:chOff x="0" y="0"/>
          <a:chExt cx="0" cy="0"/>
        </a:xfrm>
      </p:grpSpPr>
      <p:sp>
        <p:nvSpPr>
          <p:cNvPr id="2629" name="Google Shape;2629;g6c66a712db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6c66a712db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5" name="Shape 2635"/>
        <p:cNvGrpSpPr/>
        <p:nvPr/>
      </p:nvGrpSpPr>
      <p:grpSpPr>
        <a:xfrm>
          <a:off x="0" y="0"/>
          <a:ext cx="0" cy="0"/>
          <a:chOff x="0" y="0"/>
          <a:chExt cx="0" cy="0"/>
        </a:xfrm>
      </p:grpSpPr>
      <p:sp>
        <p:nvSpPr>
          <p:cNvPr id="2636" name="Google Shape;2636;g6c66a712db_0_2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7" name="Google Shape;2637;g6c66a712db_0_2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5" name="Shape 2075"/>
        <p:cNvGrpSpPr/>
        <p:nvPr/>
      </p:nvGrpSpPr>
      <p:grpSpPr>
        <a:xfrm>
          <a:off x="0" y="0"/>
          <a:ext cx="0" cy="0"/>
          <a:chOff x="0" y="0"/>
          <a:chExt cx="0" cy="0"/>
        </a:xfrm>
      </p:grpSpPr>
      <p:sp>
        <p:nvSpPr>
          <p:cNvPr id="2076" name="Google Shape;2076;g6c680d8457_1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6c680d8457_1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shutterstock_664638928</a:t>
            </a:r>
            <a:endParaRPr i="1" sz="1000">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1" name="Shape 2641"/>
        <p:cNvGrpSpPr/>
        <p:nvPr/>
      </p:nvGrpSpPr>
      <p:grpSpPr>
        <a:xfrm>
          <a:off x="0" y="0"/>
          <a:ext cx="0" cy="0"/>
          <a:chOff x="0" y="0"/>
          <a:chExt cx="0" cy="0"/>
        </a:xfrm>
      </p:grpSpPr>
      <p:sp>
        <p:nvSpPr>
          <p:cNvPr id="2642" name="Google Shape;2642;g6c66a712db_0_2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6c66a712db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3" name="Shape 2083"/>
        <p:cNvGrpSpPr/>
        <p:nvPr/>
      </p:nvGrpSpPr>
      <p:grpSpPr>
        <a:xfrm>
          <a:off x="0" y="0"/>
          <a:ext cx="0" cy="0"/>
          <a:chOff x="0" y="0"/>
          <a:chExt cx="0" cy="0"/>
        </a:xfrm>
      </p:grpSpPr>
      <p:sp>
        <p:nvSpPr>
          <p:cNvPr id="2084" name="Google Shape;2084;g6c680d8457_1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6c680d8457_1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5" name="Shape 2115"/>
        <p:cNvGrpSpPr/>
        <p:nvPr/>
      </p:nvGrpSpPr>
      <p:grpSpPr>
        <a:xfrm>
          <a:off x="0" y="0"/>
          <a:ext cx="0" cy="0"/>
          <a:chOff x="0" y="0"/>
          <a:chExt cx="0" cy="0"/>
        </a:xfrm>
      </p:grpSpPr>
      <p:sp>
        <p:nvSpPr>
          <p:cNvPr id="2116" name="Google Shape;2116;g59d63fd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59d63fdb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75ecaeae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75ecaeae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 Instructor Do: lesson plan pg. 32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g75ecaeaef4_0_3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75ecaeaef4_0_3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shutterstock_328658639</a:t>
            </a:r>
            <a:endParaRPr i="1" sz="1000">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5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5.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2.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4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49.png"/><Relationship Id="rId6" Type="http://schemas.openxmlformats.org/officeDocument/2006/relationships/image" Target="../media/image4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50.png"/><Relationship Id="rId6" Type="http://schemas.openxmlformats.org/officeDocument/2006/relationships/image" Target="../media/image4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5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51.png"/><Relationship Id="rId4" Type="http://schemas.openxmlformats.org/officeDocument/2006/relationships/image" Target="../media/image61.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2.png"/><Relationship Id="rId4" Type="http://schemas.openxmlformats.org/officeDocument/2006/relationships/image" Target="../media/image78.png"/><Relationship Id="rId5" Type="http://schemas.openxmlformats.org/officeDocument/2006/relationships/image" Target="../media/image63.png"/><Relationship Id="rId6" Type="http://schemas.openxmlformats.org/officeDocument/2006/relationships/image" Target="../media/image57.png"/><Relationship Id="rId7" Type="http://schemas.openxmlformats.org/officeDocument/2006/relationships/image" Target="../media/image5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4.png"/><Relationship Id="rId4" Type="http://schemas.openxmlformats.org/officeDocument/2006/relationships/image" Target="../media/image58.png"/><Relationship Id="rId5" Type="http://schemas.openxmlformats.org/officeDocument/2006/relationships/image" Target="../media/image6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8.png"/><Relationship Id="rId4" Type="http://schemas.openxmlformats.org/officeDocument/2006/relationships/image" Target="../media/image98.png"/><Relationship Id="rId5" Type="http://schemas.openxmlformats.org/officeDocument/2006/relationships/image" Target="../media/image81.png"/><Relationship Id="rId6" Type="http://schemas.openxmlformats.org/officeDocument/2006/relationships/image" Target="../media/image67.png"/><Relationship Id="rId7" Type="http://schemas.openxmlformats.org/officeDocument/2006/relationships/image" Target="../media/image75.png"/><Relationship Id="rId8" Type="http://schemas.openxmlformats.org/officeDocument/2006/relationships/image" Target="../media/image8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77.png"/><Relationship Id="rId4" Type="http://schemas.openxmlformats.org/officeDocument/2006/relationships/image" Target="../media/image71.png"/><Relationship Id="rId5" Type="http://schemas.openxmlformats.org/officeDocument/2006/relationships/image" Target="../media/image69.png"/><Relationship Id="rId6" Type="http://schemas.openxmlformats.org/officeDocument/2006/relationships/image" Target="../media/image73.png"/><Relationship Id="rId7" Type="http://schemas.openxmlformats.org/officeDocument/2006/relationships/image" Target="../media/image70.png"/><Relationship Id="rId8" Type="http://schemas.openxmlformats.org/officeDocument/2006/relationships/image" Target="../media/image7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2.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97.png"/><Relationship Id="rId9" Type="http://schemas.openxmlformats.org/officeDocument/2006/relationships/image" Target="../media/image87.png"/><Relationship Id="rId5" Type="http://schemas.openxmlformats.org/officeDocument/2006/relationships/image" Target="../media/image92.png"/><Relationship Id="rId6" Type="http://schemas.openxmlformats.org/officeDocument/2006/relationships/image" Target="../media/image100.png"/><Relationship Id="rId7" Type="http://schemas.openxmlformats.org/officeDocument/2006/relationships/image" Target="../media/image86.png"/><Relationship Id="rId8"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99.png"/><Relationship Id="rId5" Type="http://schemas.openxmlformats.org/officeDocument/2006/relationships/image" Target="../media/image93.png"/><Relationship Id="rId6" Type="http://schemas.openxmlformats.org/officeDocument/2006/relationships/image" Target="../media/image96.png"/><Relationship Id="rId7" Type="http://schemas.openxmlformats.org/officeDocument/2006/relationships/image" Target="../media/image90.png"/><Relationship Id="rId8" Type="http://schemas.openxmlformats.org/officeDocument/2006/relationships/image" Target="../media/image9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6.png"/><Relationship Id="rId3" Type="http://schemas.openxmlformats.org/officeDocument/2006/relationships/image" Target="../media/image10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2.png"/><Relationship Id="rId4" Type="http://schemas.openxmlformats.org/officeDocument/2006/relationships/image" Target="../media/image1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2.png"/><Relationship Id="rId4" Type="http://schemas.openxmlformats.org/officeDocument/2006/relationships/image" Target="../media/image1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2.png"/><Relationship Id="rId4" Type="http://schemas.openxmlformats.org/officeDocument/2006/relationships/image" Target="../media/image1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2.png"/><Relationship Id="rId4" Type="http://schemas.openxmlformats.org/officeDocument/2006/relationships/image" Target="../media/image10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15.png"/><Relationship Id="rId4" Type="http://schemas.openxmlformats.org/officeDocument/2006/relationships/image" Target="../media/image1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15.png"/><Relationship Id="rId4" Type="http://schemas.openxmlformats.org/officeDocument/2006/relationships/image" Target="../media/image1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26.png"/><Relationship Id="rId4" Type="http://schemas.openxmlformats.org/officeDocument/2006/relationships/image" Target="../media/image11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1.png"/><Relationship Id="rId4" Type="http://schemas.openxmlformats.org/officeDocument/2006/relationships/image" Target="../media/image12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127.png"/><Relationship Id="rId4" Type="http://schemas.openxmlformats.org/officeDocument/2006/relationships/image" Target="../media/image125.png"/><Relationship Id="rId5" Type="http://schemas.openxmlformats.org/officeDocument/2006/relationships/image" Target="../media/image13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 Id="rId3" Type="http://schemas.openxmlformats.org/officeDocument/2006/relationships/image" Target="../media/image184.png"/><Relationship Id="rId4" Type="http://schemas.openxmlformats.org/officeDocument/2006/relationships/image" Target="../media/image132.png"/><Relationship Id="rId5" Type="http://schemas.openxmlformats.org/officeDocument/2006/relationships/image" Target="../media/image14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image" Target="../media/image134.png"/><Relationship Id="rId5" Type="http://schemas.openxmlformats.org/officeDocument/2006/relationships/image" Target="../media/image136.png"/><Relationship Id="rId6" Type="http://schemas.openxmlformats.org/officeDocument/2006/relationships/image" Target="../media/image13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37.png"/><Relationship Id="rId4" Type="http://schemas.openxmlformats.org/officeDocument/2006/relationships/image" Target="../media/image134.png"/><Relationship Id="rId5" Type="http://schemas.openxmlformats.org/officeDocument/2006/relationships/image" Target="../media/image140.png"/><Relationship Id="rId6" Type="http://schemas.openxmlformats.org/officeDocument/2006/relationships/image" Target="../media/image13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 Id="rId3" Type="http://schemas.openxmlformats.org/officeDocument/2006/relationships/image" Target="../media/image161.png"/><Relationship Id="rId4" Type="http://schemas.openxmlformats.org/officeDocument/2006/relationships/image" Target="../media/image155.png"/><Relationship Id="rId5" Type="http://schemas.openxmlformats.org/officeDocument/2006/relationships/image" Target="../media/image15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 Id="rId3" Type="http://schemas.openxmlformats.org/officeDocument/2006/relationships/image" Target="../media/image158.png"/><Relationship Id="rId4" Type="http://schemas.openxmlformats.org/officeDocument/2006/relationships/image" Target="../media/image147.png"/><Relationship Id="rId5" Type="http://schemas.openxmlformats.org/officeDocument/2006/relationships/image" Target="../media/image145.png"/><Relationship Id="rId6" Type="http://schemas.openxmlformats.org/officeDocument/2006/relationships/image" Target="../media/image14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48.png"/><Relationship Id="rId4" Type="http://schemas.openxmlformats.org/officeDocument/2006/relationships/image" Target="../media/image152.png"/><Relationship Id="rId5" Type="http://schemas.openxmlformats.org/officeDocument/2006/relationships/image" Target="../media/image16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0.png"/><Relationship Id="rId3" Type="http://schemas.openxmlformats.org/officeDocument/2006/relationships/image" Target="../media/image164.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image" Target="../media/image159.png"/><Relationship Id="rId7" Type="http://schemas.openxmlformats.org/officeDocument/2006/relationships/image" Target="../media/image15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5.png"/><Relationship Id="rId3" Type="http://schemas.openxmlformats.org/officeDocument/2006/relationships/image" Target="../media/image165.png"/><Relationship Id="rId4" Type="http://schemas.openxmlformats.org/officeDocument/2006/relationships/image" Target="../media/image162.png"/><Relationship Id="rId5" Type="http://schemas.openxmlformats.org/officeDocument/2006/relationships/image" Target="../media/image236.png"/><Relationship Id="rId6" Type="http://schemas.openxmlformats.org/officeDocument/2006/relationships/image" Target="../media/image166.png"/><Relationship Id="rId7" Type="http://schemas.openxmlformats.org/officeDocument/2006/relationships/image" Target="../media/image16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67.png"/><Relationship Id="rId4" Type="http://schemas.openxmlformats.org/officeDocument/2006/relationships/image" Target="../media/image173.png"/><Relationship Id="rId5" Type="http://schemas.openxmlformats.org/officeDocument/2006/relationships/image" Target="../media/image16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 Id="rId3" Type="http://schemas.openxmlformats.org/officeDocument/2006/relationships/image" Target="../media/image170.png"/><Relationship Id="rId4" Type="http://schemas.openxmlformats.org/officeDocument/2006/relationships/image" Target="../media/image169.png"/><Relationship Id="rId5" Type="http://schemas.openxmlformats.org/officeDocument/2006/relationships/image" Target="../media/image185.png"/><Relationship Id="rId6" Type="http://schemas.openxmlformats.org/officeDocument/2006/relationships/image" Target="../media/image178.png"/><Relationship Id="rId7" Type="http://schemas.openxmlformats.org/officeDocument/2006/relationships/image" Target="../media/image171.png"/><Relationship Id="rId8" Type="http://schemas.openxmlformats.org/officeDocument/2006/relationships/image" Target="../media/image17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9.png"/><Relationship Id="rId3" Type="http://schemas.openxmlformats.org/officeDocument/2006/relationships/image" Target="../media/image172.png"/><Relationship Id="rId4" Type="http://schemas.openxmlformats.org/officeDocument/2006/relationships/image" Target="../media/image176.png"/><Relationship Id="rId5" Type="http://schemas.openxmlformats.org/officeDocument/2006/relationships/image" Target="../media/image193.png"/><Relationship Id="rId6" Type="http://schemas.openxmlformats.org/officeDocument/2006/relationships/image" Target="../media/image180.png"/><Relationship Id="rId7" Type="http://schemas.openxmlformats.org/officeDocument/2006/relationships/image" Target="../media/image181.png"/><Relationship Id="rId8" Type="http://schemas.openxmlformats.org/officeDocument/2006/relationships/image" Target="../media/image18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83.png"/><Relationship Id="rId4" Type="http://schemas.openxmlformats.org/officeDocument/2006/relationships/image" Target="../media/image189.png"/><Relationship Id="rId5" Type="http://schemas.openxmlformats.org/officeDocument/2006/relationships/image" Target="../media/image187.png"/><Relationship Id="rId6" Type="http://schemas.openxmlformats.org/officeDocument/2006/relationships/image" Target="../media/image20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8.png"/><Relationship Id="rId3" Type="http://schemas.openxmlformats.org/officeDocument/2006/relationships/image" Target="../media/image186.png"/><Relationship Id="rId4" Type="http://schemas.openxmlformats.org/officeDocument/2006/relationships/image" Target="../media/image196.png"/><Relationship Id="rId9" Type="http://schemas.openxmlformats.org/officeDocument/2006/relationships/image" Target="../media/image190.png"/><Relationship Id="rId5" Type="http://schemas.openxmlformats.org/officeDocument/2006/relationships/image" Target="../media/image199.png"/><Relationship Id="rId6" Type="http://schemas.openxmlformats.org/officeDocument/2006/relationships/image" Target="../media/image203.png"/><Relationship Id="rId7" Type="http://schemas.openxmlformats.org/officeDocument/2006/relationships/image" Target="../media/image191.png"/><Relationship Id="rId8" Type="http://schemas.openxmlformats.org/officeDocument/2006/relationships/image" Target="../media/image19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2.png"/><Relationship Id="rId3" Type="http://schemas.openxmlformats.org/officeDocument/2006/relationships/image" Target="../media/image198.png"/><Relationship Id="rId4" Type="http://schemas.openxmlformats.org/officeDocument/2006/relationships/image" Target="../media/image195.png"/><Relationship Id="rId9" Type="http://schemas.openxmlformats.org/officeDocument/2006/relationships/image" Target="../media/image201.png"/><Relationship Id="rId5" Type="http://schemas.openxmlformats.org/officeDocument/2006/relationships/image" Target="../media/image197.png"/><Relationship Id="rId6" Type="http://schemas.openxmlformats.org/officeDocument/2006/relationships/image" Target="../media/image202.png"/><Relationship Id="rId7" Type="http://schemas.openxmlformats.org/officeDocument/2006/relationships/image" Target="../media/image200.png"/><Relationship Id="rId8" Type="http://schemas.openxmlformats.org/officeDocument/2006/relationships/image" Target="../media/image20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5.png"/><Relationship Id="rId3" Type="http://schemas.openxmlformats.org/officeDocument/2006/relationships/image" Target="../media/image21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5.png"/><Relationship Id="rId3" Type="http://schemas.openxmlformats.org/officeDocument/2006/relationships/image" Target="../media/image20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4074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3.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 Id="rId3" Type="http://schemas.openxmlformats.org/officeDocument/2006/relationships/image" Target="../media/image139.png"/><Relationship Id="rId4" Type="http://schemas.openxmlformats.org/officeDocument/2006/relationships/image" Target="../media/image127.png"/><Relationship Id="rId5" Type="http://schemas.openxmlformats.org/officeDocument/2006/relationships/image" Target="../media/image125.png"/><Relationship Id="rId6" Type="http://schemas.openxmlformats.org/officeDocument/2006/relationships/image" Target="../media/image1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2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image" Target="../media/image143.png"/><Relationship Id="rId4" Type="http://schemas.openxmlformats.org/officeDocument/2006/relationships/image" Target="../media/image161.png"/><Relationship Id="rId5" Type="http://schemas.openxmlformats.org/officeDocument/2006/relationships/image" Target="../media/image155.png"/><Relationship Id="rId6" Type="http://schemas.openxmlformats.org/officeDocument/2006/relationships/image" Target="../media/image1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2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05.png"/><Relationship Id="rId4" Type="http://schemas.openxmlformats.org/officeDocument/2006/relationships/image" Target="../media/image204.png"/><Relationship Id="rId5" Type="http://schemas.openxmlformats.org/officeDocument/2006/relationships/image" Target="../media/image20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 Id="rId3" Type="http://schemas.openxmlformats.org/officeDocument/2006/relationships/image" Target="../media/image2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image" Target="../media/image2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2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 Id="rId3" Type="http://schemas.openxmlformats.org/officeDocument/2006/relationships/image" Target="../media/image2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 Id="rId3" Type="http://schemas.openxmlformats.org/officeDocument/2006/relationships/image" Target="../media/image2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 Id="rId3" Type="http://schemas.openxmlformats.org/officeDocument/2006/relationships/image" Target="../media/image150.png"/><Relationship Id="rId4" Type="http://schemas.openxmlformats.org/officeDocument/2006/relationships/image" Target="../media/image164.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1.xml"/><Relationship Id="rId3" Type="http://schemas.openxmlformats.org/officeDocument/2006/relationships/hyperlink" Target="http://www.youtube.com/watch?v=5ZDLqbCjads" TargetMode="External"/><Relationship Id="rId4" Type="http://schemas.openxmlformats.org/officeDocument/2006/relationships/image" Target="../media/image2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 Id="rId3" Type="http://schemas.openxmlformats.org/officeDocument/2006/relationships/image" Target="../media/image231.png"/><Relationship Id="rId4" Type="http://schemas.openxmlformats.org/officeDocument/2006/relationships/image" Target="../media/image1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 Id="rId3" Type="http://schemas.openxmlformats.org/officeDocument/2006/relationships/image" Target="../media/image213.gif"/><Relationship Id="rId4" Type="http://schemas.openxmlformats.org/officeDocument/2006/relationships/image" Target="../media/image1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 Id="rId3" Type="http://schemas.openxmlformats.org/officeDocument/2006/relationships/image" Target="../media/image223.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image" Target="../media/image221.png"/><Relationship Id="rId4" Type="http://schemas.openxmlformats.org/officeDocument/2006/relationships/image" Target="../media/image1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image" Target="../media/image2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 Id="rId3" Type="http://schemas.openxmlformats.org/officeDocument/2006/relationships/image" Target="../media/image227.png"/><Relationship Id="rId4" Type="http://schemas.openxmlformats.org/officeDocument/2006/relationships/image" Target="../media/image2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 Id="rId3" Type="http://schemas.openxmlformats.org/officeDocument/2006/relationships/image" Target="../media/image2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 Id="rId3" Type="http://schemas.openxmlformats.org/officeDocument/2006/relationships/image" Target="../media/image1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 Id="rId3" Type="http://schemas.openxmlformats.org/officeDocument/2006/relationships/hyperlink" Target="https://defaultreasoning.com/" TargetMode="External"/><Relationship Id="rId4" Type="http://schemas.openxmlformats.org/officeDocument/2006/relationships/image" Target="../media/image2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 Id="rId3" Type="http://schemas.openxmlformats.org/officeDocument/2006/relationships/image" Target="../media/image2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2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217.png"/><Relationship Id="rId4" Type="http://schemas.openxmlformats.org/officeDocument/2006/relationships/image" Target="../media/image2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sp>
        <p:nvSpPr>
          <p:cNvPr id="2027" name="Google Shape;2027;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GRC Unit, </a:t>
            </a:r>
            <a:r>
              <a:rPr lang="en"/>
              <a:t>Day 3</a:t>
            </a:r>
            <a:endParaRPr/>
          </a:p>
        </p:txBody>
      </p:sp>
      <p:sp>
        <p:nvSpPr>
          <p:cNvPr id="2028" name="Google Shape;2028;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sz="3000"/>
              <a:t>Governance and Compliance </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B1F4DB"/>
            </a:gs>
            <a:gs pos="100000">
              <a:srgbClr val="4FA786"/>
            </a:gs>
          </a:gsLst>
          <a:lin ang="5400012" scaled="0"/>
        </a:gradFill>
      </p:bgPr>
    </p:bg>
    <p:spTree>
      <p:nvGrpSpPr>
        <p:cNvPr id="2144" name="Shape 2144"/>
        <p:cNvGrpSpPr/>
        <p:nvPr/>
      </p:nvGrpSpPr>
      <p:grpSpPr>
        <a:xfrm>
          <a:off x="0" y="0"/>
          <a:ext cx="0" cy="0"/>
          <a:chOff x="0" y="0"/>
          <a:chExt cx="0" cy="0"/>
        </a:xfrm>
      </p:grpSpPr>
      <p:sp>
        <p:nvSpPr>
          <p:cNvPr id="2145" name="Google Shape;2145;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Policy and Framework</a:t>
            </a:r>
            <a:endParaRPr/>
          </a:p>
        </p:txBody>
      </p:sp>
      <p:sp>
        <p:nvSpPr>
          <p:cNvPr id="2146" name="Google Shape;2146;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Today, we’ll explore these concepts by:</a:t>
            </a:r>
            <a:endParaRPr/>
          </a:p>
        </p:txBody>
      </p:sp>
      <p:sp>
        <p:nvSpPr>
          <p:cNvPr id="2147" name="Google Shape;2147;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8" name="Google Shape;2148;p112"/>
          <p:cNvSpPr/>
          <p:nvPr/>
        </p:nvSpPr>
        <p:spPr>
          <a:xfrm flipH="1">
            <a:off x="724275" y="1388983"/>
            <a:ext cx="2428500" cy="2483700"/>
          </a:xfrm>
          <a:prstGeom prst="round2DiagRect">
            <a:avLst>
              <a:gd fmla="val 16667" name="adj1"/>
              <a:gd fmla="val 0" name="adj2"/>
            </a:avLst>
          </a:prstGeom>
          <a:solidFill>
            <a:srgbClr val="F3F3F3"/>
          </a:solidFill>
          <a:ln>
            <a:noFill/>
          </a:ln>
          <a:effectLst>
            <a:outerShdw blurRad="271463" rotWithShape="0" algn="bl" dir="5400000" dist="19050">
              <a:srgbClr val="4A9CAE">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12"/>
          <p:cNvSpPr/>
          <p:nvPr/>
        </p:nvSpPr>
        <p:spPr>
          <a:xfrm flipH="1">
            <a:off x="3572250" y="1388983"/>
            <a:ext cx="2428500" cy="2483700"/>
          </a:xfrm>
          <a:prstGeom prst="round2DiagRect">
            <a:avLst>
              <a:gd fmla="val 16667" name="adj1"/>
              <a:gd fmla="val 0" name="adj2"/>
            </a:avLst>
          </a:prstGeom>
          <a:solidFill>
            <a:srgbClr val="F3F3F3"/>
          </a:solidFill>
          <a:ln>
            <a:noFill/>
          </a:ln>
          <a:effectLst>
            <a:outerShdw blurRad="271463" rotWithShape="0" algn="bl" dir="5400000" dist="19050">
              <a:srgbClr val="4A9CAE">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12"/>
          <p:cNvSpPr/>
          <p:nvPr/>
        </p:nvSpPr>
        <p:spPr>
          <a:xfrm flipH="1">
            <a:off x="6401175" y="1389683"/>
            <a:ext cx="2428500" cy="2483700"/>
          </a:xfrm>
          <a:prstGeom prst="round2DiagRect">
            <a:avLst>
              <a:gd fmla="val 16667" name="adj1"/>
              <a:gd fmla="val 0" name="adj2"/>
            </a:avLst>
          </a:prstGeom>
          <a:solidFill>
            <a:srgbClr val="F3F3F3"/>
          </a:solidFill>
          <a:ln>
            <a:noFill/>
          </a:ln>
          <a:effectLst>
            <a:outerShdw blurRad="271463" rotWithShape="0" algn="bl" dir="5400000" dist="19050">
              <a:srgbClr val="4A9CAE">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12"/>
          <p:cNvSpPr txBox="1"/>
          <p:nvPr/>
        </p:nvSpPr>
        <p:spPr>
          <a:xfrm>
            <a:off x="800475" y="1316802"/>
            <a:ext cx="2225100" cy="20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Defining formal policies for the financial tech company GeldCorp.</a:t>
            </a:r>
            <a:endParaRPr sz="1600">
              <a:solidFill>
                <a:schemeClr val="dk1"/>
              </a:solidFill>
              <a:latin typeface="Roboto"/>
              <a:ea typeface="Roboto"/>
              <a:cs typeface="Roboto"/>
              <a:sym typeface="Roboto"/>
            </a:endParaRPr>
          </a:p>
          <a:p>
            <a:pPr indent="0" lvl="0" marL="0" rtl="0" algn="l">
              <a:spcBef>
                <a:spcPts val="800"/>
              </a:spcBef>
              <a:spcAft>
                <a:spcPts val="800"/>
              </a:spcAft>
              <a:buClr>
                <a:schemeClr val="dk1"/>
              </a:buClr>
              <a:buSzPts val="1100"/>
              <a:buFont typeface="Arial"/>
              <a:buNone/>
            </a:pPr>
            <a:r>
              <a:t/>
            </a:r>
            <a:endParaRPr sz="1600">
              <a:solidFill>
                <a:schemeClr val="dk1"/>
              </a:solidFill>
              <a:latin typeface="Roboto"/>
              <a:ea typeface="Roboto"/>
              <a:cs typeface="Roboto"/>
              <a:sym typeface="Roboto"/>
            </a:endParaRPr>
          </a:p>
        </p:txBody>
      </p:sp>
      <p:sp>
        <p:nvSpPr>
          <p:cNvPr id="2152" name="Google Shape;2152;p112"/>
          <p:cNvSpPr txBox="1"/>
          <p:nvPr/>
        </p:nvSpPr>
        <p:spPr>
          <a:xfrm>
            <a:off x="3664425" y="1661475"/>
            <a:ext cx="2225100" cy="20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800"/>
              </a:spcAft>
              <a:buNone/>
            </a:pPr>
            <a:r>
              <a:rPr lang="en" sz="1600">
                <a:solidFill>
                  <a:schemeClr val="dk1"/>
                </a:solidFill>
                <a:latin typeface="Roboto"/>
                <a:ea typeface="Roboto"/>
                <a:cs typeface="Roboto"/>
                <a:sym typeface="Roboto"/>
              </a:rPr>
              <a:t>Assessing what user data collected by GeldCorp is subject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to General Data Protection Regulation (GDPR) and Payment Card Industry (PCI) Security Standard.</a:t>
            </a:r>
            <a:endParaRPr sz="1600">
              <a:solidFill>
                <a:schemeClr val="dk1"/>
              </a:solidFill>
              <a:latin typeface="Roboto"/>
              <a:ea typeface="Roboto"/>
              <a:cs typeface="Roboto"/>
              <a:sym typeface="Roboto"/>
            </a:endParaRPr>
          </a:p>
        </p:txBody>
      </p:sp>
      <p:sp>
        <p:nvSpPr>
          <p:cNvPr id="2153" name="Google Shape;2153;p112"/>
          <p:cNvSpPr txBox="1"/>
          <p:nvPr/>
        </p:nvSpPr>
        <p:spPr>
          <a:xfrm>
            <a:off x="6502875" y="1246100"/>
            <a:ext cx="2225100" cy="216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800"/>
              </a:spcAft>
              <a:buNone/>
            </a:pPr>
            <a:r>
              <a:rPr lang="en" sz="1600">
                <a:solidFill>
                  <a:schemeClr val="dk1"/>
                </a:solidFill>
                <a:latin typeface="Roboto"/>
                <a:ea typeface="Roboto"/>
                <a:cs typeface="Roboto"/>
                <a:sym typeface="Roboto"/>
              </a:rPr>
              <a:t>Determining whether GeldCorp’s data collection practices are GDPR and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PCI compliant.</a:t>
            </a:r>
            <a:endParaRPr sz="16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7" name="Shape 2157"/>
        <p:cNvGrpSpPr/>
        <p:nvPr/>
      </p:nvGrpSpPr>
      <p:grpSpPr>
        <a:xfrm>
          <a:off x="0" y="0"/>
          <a:ext cx="0" cy="0"/>
          <a:chOff x="0" y="0"/>
          <a:chExt cx="0" cy="0"/>
        </a:xfrm>
      </p:grpSpPr>
      <p:sp>
        <p:nvSpPr>
          <p:cNvPr id="2158" name="Google Shape;2158;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9" name="Google Shape;2159;p113"/>
          <p:cNvSpPr/>
          <p:nvPr/>
        </p:nvSpPr>
        <p:spPr>
          <a:xfrm>
            <a:off x="1352550" y="1607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13"/>
          <p:cNvSpPr txBox="1"/>
          <p:nvPr>
            <p:ph idx="1" type="subTitle"/>
          </p:nvPr>
        </p:nvSpPr>
        <p:spPr>
          <a:xfrm>
            <a:off x="12225" y="162660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The training plan prescribed a specific rule that employees should follow.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For example, “</a:t>
            </a:r>
            <a:r>
              <a:rPr lang="en">
                <a:solidFill>
                  <a:schemeClr val="dk1"/>
                </a:solidFill>
                <a:latin typeface="Roboto"/>
                <a:ea typeface="Roboto"/>
                <a:cs typeface="Roboto"/>
                <a:sym typeface="Roboto"/>
              </a:rPr>
              <a:t>Do not click on links from emails outside of the corporate intranet.</a:t>
            </a:r>
            <a:r>
              <a:rPr lang="en">
                <a:solidFill>
                  <a:schemeClr val="dk1"/>
                </a:solidFill>
                <a:latin typeface="Roboto"/>
                <a:ea typeface="Roboto"/>
                <a:cs typeface="Roboto"/>
                <a:sym typeface="Roboto"/>
              </a:rPr>
              <a:t>”</a:t>
            </a:r>
            <a:endParaRPr/>
          </a:p>
        </p:txBody>
      </p:sp>
      <p:sp>
        <p:nvSpPr>
          <p:cNvPr id="2161" name="Google Shape;2161;p113"/>
          <p:cNvSpPr/>
          <p:nvPr/>
        </p:nvSpPr>
        <p:spPr>
          <a:xfrm>
            <a:off x="1352550" y="2459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13"/>
          <p:cNvSpPr/>
          <p:nvPr/>
        </p:nvSpPr>
        <p:spPr>
          <a:xfrm>
            <a:off x="1352550" y="3302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13"/>
          <p:cNvSpPr/>
          <p:nvPr/>
        </p:nvSpPr>
        <p:spPr>
          <a:xfrm>
            <a:off x="1352550" y="4147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13"/>
          <p:cNvSpPr txBox="1"/>
          <p:nvPr>
            <p:ph idx="2" type="subTitle"/>
          </p:nvPr>
        </p:nvSpPr>
        <p:spPr>
          <a:xfrm>
            <a:off x="-12225" y="24621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This rule is an example of a </a:t>
            </a:r>
            <a:r>
              <a:rPr b="1" lang="en">
                <a:solidFill>
                  <a:schemeClr val="dk1"/>
                </a:solidFill>
                <a:latin typeface="Roboto"/>
                <a:ea typeface="Roboto"/>
                <a:cs typeface="Roboto"/>
                <a:sym typeface="Roboto"/>
              </a:rPr>
              <a:t>policy</a:t>
            </a:r>
            <a:r>
              <a:rPr lang="en">
                <a:solidFill>
                  <a:schemeClr val="dk1"/>
                </a:solidFill>
                <a:latin typeface="Roboto"/>
                <a:ea typeface="Roboto"/>
                <a:cs typeface="Roboto"/>
                <a:sym typeface="Roboto"/>
              </a:rPr>
              <a:t>—a course or principle of action proposed by a business. In this case the rule specified a download policy.</a:t>
            </a:r>
            <a:endParaRPr/>
          </a:p>
        </p:txBody>
      </p:sp>
      <p:sp>
        <p:nvSpPr>
          <p:cNvPr id="2165" name="Google Shape;2165;p113"/>
          <p:cNvSpPr txBox="1"/>
          <p:nvPr>
            <p:ph idx="3" type="subTitle"/>
          </p:nvPr>
        </p:nvSpPr>
        <p:spPr>
          <a:xfrm>
            <a:off x="0" y="33048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300"/>
              </a:spcBef>
              <a:spcAft>
                <a:spcPts val="0"/>
              </a:spcAft>
              <a:buClr>
                <a:schemeClr val="dk1"/>
              </a:buClr>
              <a:buSzPts val="1100"/>
              <a:buFont typeface="Arial"/>
              <a:buNone/>
            </a:pPr>
            <a:r>
              <a:rPr lang="en">
                <a:solidFill>
                  <a:srgbClr val="24292E"/>
                </a:solidFill>
                <a:latin typeface="Roboto"/>
                <a:ea typeface="Roboto"/>
                <a:cs typeface="Roboto"/>
                <a:sym typeface="Roboto"/>
              </a:rPr>
              <a:t>The goal of defining and implementing a new download policy was to </a:t>
            </a:r>
            <a:r>
              <a:rPr i="1" lang="en">
                <a:solidFill>
                  <a:srgbClr val="24292E"/>
                </a:solidFill>
                <a:latin typeface="Roboto"/>
                <a:ea typeface="Roboto"/>
                <a:cs typeface="Roboto"/>
                <a:sym typeface="Roboto"/>
              </a:rPr>
              <a:t>reduce employee</a:t>
            </a:r>
            <a:r>
              <a:rPr lang="en">
                <a:solidFill>
                  <a:srgbClr val="24292E"/>
                </a:solidFill>
                <a:latin typeface="Roboto"/>
                <a:ea typeface="Roboto"/>
                <a:cs typeface="Roboto"/>
                <a:sym typeface="Roboto"/>
              </a:rPr>
              <a:t> </a:t>
            </a:r>
            <a:r>
              <a:rPr i="1" lang="en">
                <a:solidFill>
                  <a:srgbClr val="24292E"/>
                </a:solidFill>
                <a:latin typeface="Roboto"/>
                <a:ea typeface="Roboto"/>
                <a:cs typeface="Roboto"/>
                <a:sym typeface="Roboto"/>
              </a:rPr>
              <a:t>click-through rate</a:t>
            </a:r>
            <a:r>
              <a:rPr lang="en">
                <a:solidFill>
                  <a:srgbClr val="24292E"/>
                </a:solidFill>
                <a:latin typeface="Roboto"/>
                <a:ea typeface="Roboto"/>
                <a:cs typeface="Roboto"/>
                <a:sym typeface="Roboto"/>
              </a:rPr>
              <a:t> to less than 5%.</a:t>
            </a:r>
            <a:endParaRPr/>
          </a:p>
        </p:txBody>
      </p:sp>
      <p:sp>
        <p:nvSpPr>
          <p:cNvPr id="2166" name="Google Shape;2166;p113"/>
          <p:cNvSpPr txBox="1"/>
          <p:nvPr>
            <p:ph idx="4" type="subTitle"/>
          </p:nvPr>
        </p:nvSpPr>
        <p:spPr>
          <a:xfrm>
            <a:off x="-12300" y="41476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300"/>
              </a:spcBef>
              <a:spcAft>
                <a:spcPts val="0"/>
              </a:spcAft>
              <a:buClr>
                <a:schemeClr val="dk1"/>
              </a:buClr>
              <a:buSzPts val="1100"/>
              <a:buFont typeface="Arial"/>
              <a:buNone/>
            </a:pPr>
            <a:r>
              <a:rPr lang="en">
                <a:solidFill>
                  <a:srgbClr val="24292E"/>
                </a:solidFill>
                <a:latin typeface="Roboto"/>
                <a:ea typeface="Roboto"/>
                <a:cs typeface="Roboto"/>
                <a:sym typeface="Roboto"/>
              </a:rPr>
              <a:t>In other words, the business implemented a </a:t>
            </a:r>
            <a:r>
              <a:rPr i="1" lang="en">
                <a:solidFill>
                  <a:srgbClr val="24292E"/>
                </a:solidFill>
                <a:latin typeface="Roboto"/>
                <a:ea typeface="Roboto"/>
                <a:cs typeface="Roboto"/>
                <a:sym typeface="Roboto"/>
              </a:rPr>
              <a:t>policy </a:t>
            </a:r>
            <a:r>
              <a:rPr lang="en">
                <a:solidFill>
                  <a:srgbClr val="24292E"/>
                </a:solidFill>
                <a:latin typeface="Roboto"/>
                <a:ea typeface="Roboto"/>
                <a:cs typeface="Roboto"/>
                <a:sym typeface="Roboto"/>
              </a:rPr>
              <a:t>as a means of achieving a </a:t>
            </a:r>
            <a:r>
              <a:rPr i="1" lang="en">
                <a:solidFill>
                  <a:srgbClr val="24292E"/>
                </a:solidFill>
                <a:latin typeface="Roboto"/>
                <a:ea typeface="Roboto"/>
                <a:cs typeface="Roboto"/>
                <a:sym typeface="Roboto"/>
              </a:rPr>
              <a:t>goal.</a:t>
            </a:r>
            <a:endParaRPr/>
          </a:p>
        </p:txBody>
      </p:sp>
      <p:pic>
        <p:nvPicPr>
          <p:cNvPr id="2167" name="Google Shape;2167;p113"/>
          <p:cNvPicPr preferRelativeResize="0"/>
          <p:nvPr/>
        </p:nvPicPr>
        <p:blipFill rotWithShape="1">
          <a:blip r:embed="rId3">
            <a:alphaModFix/>
          </a:blip>
          <a:srcRect b="1765" l="0" r="0" t="1774"/>
          <a:stretch/>
        </p:blipFill>
        <p:spPr>
          <a:xfrm>
            <a:off x="429768" y="1631411"/>
            <a:ext cx="785567" cy="606900"/>
          </a:xfrm>
          <a:prstGeom prst="rect">
            <a:avLst/>
          </a:prstGeom>
          <a:noFill/>
          <a:ln>
            <a:noFill/>
          </a:ln>
        </p:spPr>
      </p:pic>
      <p:pic>
        <p:nvPicPr>
          <p:cNvPr id="2168" name="Google Shape;2168;p113"/>
          <p:cNvPicPr preferRelativeResize="0"/>
          <p:nvPr/>
        </p:nvPicPr>
        <p:blipFill rotWithShape="1">
          <a:blip r:embed="rId4">
            <a:alphaModFix/>
          </a:blip>
          <a:srcRect b="1765" l="0" r="0" t="1774"/>
          <a:stretch/>
        </p:blipFill>
        <p:spPr>
          <a:xfrm>
            <a:off x="429768" y="2455698"/>
            <a:ext cx="785566" cy="606900"/>
          </a:xfrm>
          <a:prstGeom prst="rect">
            <a:avLst/>
          </a:prstGeom>
          <a:noFill/>
          <a:ln>
            <a:noFill/>
          </a:ln>
        </p:spPr>
      </p:pic>
      <p:pic>
        <p:nvPicPr>
          <p:cNvPr id="2169" name="Google Shape;2169;p113"/>
          <p:cNvPicPr preferRelativeResize="0"/>
          <p:nvPr/>
        </p:nvPicPr>
        <p:blipFill rotWithShape="1">
          <a:blip r:embed="rId5">
            <a:alphaModFix/>
          </a:blip>
          <a:srcRect b="1765" l="0" r="0" t="1774"/>
          <a:stretch/>
        </p:blipFill>
        <p:spPr>
          <a:xfrm>
            <a:off x="429768" y="3284798"/>
            <a:ext cx="785566" cy="606900"/>
          </a:xfrm>
          <a:prstGeom prst="rect">
            <a:avLst/>
          </a:prstGeom>
          <a:noFill/>
          <a:ln>
            <a:noFill/>
          </a:ln>
        </p:spPr>
      </p:pic>
      <p:pic>
        <p:nvPicPr>
          <p:cNvPr id="2170" name="Google Shape;2170;p113"/>
          <p:cNvPicPr preferRelativeResize="0"/>
          <p:nvPr/>
        </p:nvPicPr>
        <p:blipFill rotWithShape="1">
          <a:blip r:embed="rId6">
            <a:alphaModFix/>
          </a:blip>
          <a:srcRect b="1765" l="0" r="0" t="1774"/>
          <a:stretch/>
        </p:blipFill>
        <p:spPr>
          <a:xfrm>
            <a:off x="432306" y="4145173"/>
            <a:ext cx="785567" cy="606900"/>
          </a:xfrm>
          <a:prstGeom prst="rect">
            <a:avLst/>
          </a:prstGeom>
          <a:noFill/>
          <a:ln>
            <a:noFill/>
          </a:ln>
        </p:spPr>
      </p:pic>
      <p:sp>
        <p:nvSpPr>
          <p:cNvPr id="2171" name="Google Shape;2171;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Organizational Goals to Define Policies</a:t>
            </a:r>
            <a:endParaRPr/>
          </a:p>
        </p:txBody>
      </p:sp>
      <p:sp>
        <p:nvSpPr>
          <p:cNvPr id="2172" name="Google Shape;2172;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Remember</a:t>
            </a:r>
            <a:r>
              <a:rPr lang="en"/>
              <a:t>: We developed training plans by </a:t>
            </a:r>
            <a:r>
              <a:rPr i="1" lang="en"/>
              <a:t>setting goals and determining </a:t>
            </a:r>
            <a:br>
              <a:rPr i="1" lang="en"/>
            </a:br>
            <a:r>
              <a:rPr i="1" lang="en"/>
              <a:t>the steps necessary to achieve them.</a:t>
            </a:r>
            <a:endParaRPr i="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CFE2F3"/>
            </a:gs>
            <a:gs pos="100000">
              <a:srgbClr val="6FA5F6"/>
            </a:gs>
          </a:gsLst>
          <a:path path="circle">
            <a:fillToRect b="50%" l="50%" r="50%" t="50%"/>
          </a:path>
          <a:tileRect/>
        </a:gradFill>
      </p:bgPr>
    </p:bg>
    <p:spTree>
      <p:nvGrpSpPr>
        <p:cNvPr id="2176" name="Shape 2176"/>
        <p:cNvGrpSpPr/>
        <p:nvPr/>
      </p:nvGrpSpPr>
      <p:grpSpPr>
        <a:xfrm>
          <a:off x="0" y="0"/>
          <a:ext cx="0" cy="0"/>
          <a:chOff x="0" y="0"/>
          <a:chExt cx="0" cy="0"/>
        </a:xfrm>
      </p:grpSpPr>
      <p:sp>
        <p:nvSpPr>
          <p:cNvPr id="2177" name="Google Shape;2177;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8" name="Google Shape;2178;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a:t>
            </a:r>
            <a:r>
              <a:rPr lang="en"/>
              <a:t>Business Goals Drive Policy Implementation</a:t>
            </a:r>
            <a:endParaRPr/>
          </a:p>
        </p:txBody>
      </p:sp>
      <p:sp>
        <p:nvSpPr>
          <p:cNvPr id="2179" name="Google Shape;2179;p114"/>
          <p:cNvSpPr txBox="1"/>
          <p:nvPr>
            <p:ph idx="1" type="subTitle"/>
          </p:nvPr>
        </p:nvSpPr>
        <p:spPr>
          <a:xfrm>
            <a:off x="0" y="675975"/>
            <a:ext cx="9359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t>Business goals often drives p</a:t>
            </a:r>
            <a:r>
              <a:rPr lang="en" sz="1700"/>
              <a:t>olicy creation. The two main types of business goals are: </a:t>
            </a:r>
            <a:endParaRPr sz="1700"/>
          </a:p>
        </p:txBody>
      </p:sp>
      <p:sp>
        <p:nvSpPr>
          <p:cNvPr id="2180" name="Google Shape;2180;p114"/>
          <p:cNvSpPr/>
          <p:nvPr/>
        </p:nvSpPr>
        <p:spPr>
          <a:xfrm>
            <a:off x="536350" y="1845900"/>
            <a:ext cx="2662500" cy="2892900"/>
          </a:xfrm>
          <a:prstGeom prst="roundRect">
            <a:avLst>
              <a:gd fmla="val 3788" name="adj"/>
            </a:avLst>
          </a:prstGeom>
          <a:solidFill>
            <a:srgbClr val="FFFFFF"/>
          </a:solidFill>
          <a:ln>
            <a:noFill/>
          </a:ln>
          <a:effectLst>
            <a:outerShdw blurRad="128588" rotWithShape="0" algn="bl" dir="5400000" dist="19050">
              <a:srgbClr val="000000">
                <a:alpha val="37000"/>
              </a:srgbClr>
            </a:outerShdw>
          </a:effectLst>
        </p:spPr>
        <p:txBody>
          <a:bodyPr anchorCtr="0" anchor="ctr"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
                <a:solidFill>
                  <a:srgbClr val="24292E"/>
                </a:solidFill>
                <a:latin typeface="Roboto"/>
                <a:ea typeface="Roboto"/>
                <a:cs typeface="Roboto"/>
                <a:sym typeface="Roboto"/>
              </a:rPr>
              <a:t>Targets that the business sets in its own interest. </a:t>
            </a:r>
            <a:endParaRPr>
              <a:solidFill>
                <a:srgbClr val="24292E"/>
              </a:solidFill>
              <a:latin typeface="Roboto"/>
              <a:ea typeface="Roboto"/>
              <a:cs typeface="Roboto"/>
              <a:sym typeface="Roboto"/>
            </a:endParaRPr>
          </a:p>
          <a:p>
            <a:pPr indent="0" lvl="0" marL="0" rtl="0" algn="l">
              <a:lnSpc>
                <a:spcPct val="114000"/>
              </a:lnSpc>
              <a:spcBef>
                <a:spcPts val="800"/>
              </a:spcBef>
              <a:spcAft>
                <a:spcPts val="0"/>
              </a:spcAft>
              <a:buNone/>
            </a:pPr>
            <a:r>
              <a:rPr lang="en">
                <a:solidFill>
                  <a:srgbClr val="24292E"/>
                </a:solidFill>
                <a:latin typeface="Roboto"/>
                <a:ea typeface="Roboto"/>
                <a:cs typeface="Roboto"/>
                <a:sym typeface="Roboto"/>
              </a:rPr>
              <a:t>For example, an organization might aim to reduce long-term security expenses to less than $400,000.</a:t>
            </a:r>
            <a:endParaRPr>
              <a:solidFill>
                <a:srgbClr val="24292E"/>
              </a:solidFill>
              <a:latin typeface="Roboto"/>
              <a:ea typeface="Roboto"/>
              <a:cs typeface="Roboto"/>
              <a:sym typeface="Roboto"/>
            </a:endParaRPr>
          </a:p>
          <a:p>
            <a:pPr indent="0" lvl="0" marL="0" rtl="0" algn="l">
              <a:lnSpc>
                <a:spcPct val="114000"/>
              </a:lnSpc>
              <a:spcBef>
                <a:spcPts val="800"/>
              </a:spcBef>
              <a:spcAft>
                <a:spcPts val="0"/>
              </a:spcAft>
              <a:buNone/>
            </a:pPr>
            <a:r>
              <a:t/>
            </a:r>
            <a:endParaRPr>
              <a:solidFill>
                <a:srgbClr val="24292E"/>
              </a:solidFill>
              <a:latin typeface="Roboto"/>
              <a:ea typeface="Roboto"/>
              <a:cs typeface="Roboto"/>
              <a:sym typeface="Roboto"/>
            </a:endParaRPr>
          </a:p>
          <a:p>
            <a:pPr indent="0" lvl="0" marL="0" rtl="0" algn="l">
              <a:lnSpc>
                <a:spcPct val="114000"/>
              </a:lnSpc>
              <a:spcBef>
                <a:spcPts val="800"/>
              </a:spcBef>
              <a:spcAft>
                <a:spcPts val="0"/>
              </a:spcAft>
              <a:buNone/>
            </a:pPr>
            <a:r>
              <a:t/>
            </a:r>
            <a:endParaRPr>
              <a:solidFill>
                <a:srgbClr val="24292E"/>
              </a:solidFill>
              <a:latin typeface="Roboto"/>
              <a:ea typeface="Roboto"/>
              <a:cs typeface="Roboto"/>
              <a:sym typeface="Roboto"/>
            </a:endParaRPr>
          </a:p>
          <a:p>
            <a:pPr indent="0" lvl="0" marL="0" rtl="0" algn="l">
              <a:lnSpc>
                <a:spcPct val="113000"/>
              </a:lnSpc>
              <a:spcBef>
                <a:spcPts val="800"/>
              </a:spcBef>
              <a:spcAft>
                <a:spcPts val="600"/>
              </a:spcAft>
              <a:buNone/>
            </a:pPr>
            <a:r>
              <a:t/>
            </a:r>
            <a:endParaRPr>
              <a:solidFill>
                <a:srgbClr val="24292E"/>
              </a:solidFill>
              <a:latin typeface="Roboto"/>
              <a:ea typeface="Roboto"/>
              <a:cs typeface="Roboto"/>
              <a:sym typeface="Roboto"/>
            </a:endParaRPr>
          </a:p>
        </p:txBody>
      </p:sp>
      <p:sp>
        <p:nvSpPr>
          <p:cNvPr id="2181" name="Google Shape;2181;p114"/>
          <p:cNvSpPr/>
          <p:nvPr/>
        </p:nvSpPr>
        <p:spPr>
          <a:xfrm>
            <a:off x="5945150" y="1845900"/>
            <a:ext cx="2662500" cy="2892900"/>
          </a:xfrm>
          <a:prstGeom prst="roundRect">
            <a:avLst>
              <a:gd fmla="val 3788" name="adj"/>
            </a:avLst>
          </a:prstGeom>
          <a:solidFill>
            <a:srgbClr val="FFFFFF"/>
          </a:solidFill>
          <a:ln>
            <a:noFill/>
          </a:ln>
          <a:effectLst>
            <a:outerShdw blurRad="128588" rotWithShape="0" algn="bl" dir="5400000" dist="19050">
              <a:srgbClr val="000000">
                <a:alpha val="37000"/>
              </a:srgbClr>
            </a:outerShdw>
          </a:effectLst>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
                <a:solidFill>
                  <a:srgbClr val="24292E"/>
                </a:solidFill>
                <a:latin typeface="Roboto"/>
                <a:ea typeface="Roboto"/>
                <a:cs typeface="Roboto"/>
                <a:sym typeface="Roboto"/>
              </a:rPr>
              <a:t>T</a:t>
            </a:r>
            <a:r>
              <a:rPr lang="en">
                <a:solidFill>
                  <a:srgbClr val="24292E"/>
                </a:solidFill>
                <a:latin typeface="Roboto"/>
                <a:ea typeface="Roboto"/>
                <a:cs typeface="Roboto"/>
                <a:sym typeface="Roboto"/>
              </a:rPr>
              <a:t>argets that the business must hit because they will suffer consequences if they do not. </a:t>
            </a:r>
            <a:endParaRPr>
              <a:solidFill>
                <a:srgbClr val="24292E"/>
              </a:solidFill>
              <a:latin typeface="Roboto"/>
              <a:ea typeface="Roboto"/>
              <a:cs typeface="Roboto"/>
              <a:sym typeface="Roboto"/>
            </a:endParaRPr>
          </a:p>
          <a:p>
            <a:pPr indent="0" lvl="0" marL="0" rtl="0" algn="l">
              <a:lnSpc>
                <a:spcPct val="114000"/>
              </a:lnSpc>
              <a:spcBef>
                <a:spcPts val="800"/>
              </a:spcBef>
              <a:spcAft>
                <a:spcPts val="800"/>
              </a:spcAft>
              <a:buNone/>
            </a:pPr>
            <a:r>
              <a:rPr lang="en">
                <a:solidFill>
                  <a:srgbClr val="24292E"/>
                </a:solidFill>
                <a:latin typeface="Roboto"/>
                <a:ea typeface="Roboto"/>
                <a:cs typeface="Roboto"/>
                <a:sym typeface="Roboto"/>
              </a:rPr>
              <a:t>Examples include </a:t>
            </a:r>
            <a:r>
              <a:rPr lang="en">
                <a:solidFill>
                  <a:srgbClr val="24292E"/>
                </a:solidFill>
                <a:latin typeface="Roboto"/>
                <a:ea typeface="Roboto"/>
                <a:cs typeface="Roboto"/>
                <a:sym typeface="Roboto"/>
              </a:rPr>
              <a:t>the</a:t>
            </a:r>
            <a:r>
              <a:rPr lang="en">
                <a:solidFill>
                  <a:srgbClr val="24292E"/>
                </a:solidFill>
                <a:latin typeface="Roboto"/>
                <a:ea typeface="Roboto"/>
                <a:cs typeface="Roboto"/>
                <a:sym typeface="Roboto"/>
              </a:rPr>
              <a:t> requirement that online merchants process all credit card transactions securely, or suffer legal penalties if a customer’s PII is breached.</a:t>
            </a:r>
            <a:endParaRPr>
              <a:solidFill>
                <a:srgbClr val="24292E"/>
              </a:solidFill>
              <a:latin typeface="Roboto"/>
              <a:ea typeface="Roboto"/>
              <a:cs typeface="Roboto"/>
              <a:sym typeface="Roboto"/>
            </a:endParaRPr>
          </a:p>
        </p:txBody>
      </p:sp>
      <p:sp>
        <p:nvSpPr>
          <p:cNvPr id="2182" name="Google Shape;2182;p114"/>
          <p:cNvSpPr/>
          <p:nvPr/>
        </p:nvSpPr>
        <p:spPr>
          <a:xfrm>
            <a:off x="3071275" y="2656200"/>
            <a:ext cx="716100" cy="745500"/>
          </a:xfrm>
          <a:prstGeom prst="leftArrow">
            <a:avLst>
              <a:gd fmla="val 50000" name="adj1"/>
              <a:gd fmla="val 50000" name="adj2"/>
            </a:avLst>
          </a:prstGeom>
          <a:solidFill>
            <a:schemeClr val="accent6"/>
          </a:solidFill>
          <a:ln>
            <a:noFill/>
          </a:ln>
          <a:effectLst>
            <a:outerShdw blurRad="128588" rotWithShape="0" algn="bl" dir="5400000" dist="19050">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14"/>
          <p:cNvSpPr/>
          <p:nvPr/>
        </p:nvSpPr>
        <p:spPr>
          <a:xfrm rot="10800000">
            <a:off x="5356625" y="2656200"/>
            <a:ext cx="716100" cy="745500"/>
          </a:xfrm>
          <a:prstGeom prst="leftArrow">
            <a:avLst>
              <a:gd fmla="val 50000" name="adj1"/>
              <a:gd fmla="val 50000" name="adj2"/>
            </a:avLst>
          </a:prstGeom>
          <a:solidFill>
            <a:schemeClr val="accent6"/>
          </a:solidFill>
          <a:ln>
            <a:noFill/>
          </a:ln>
          <a:effectLst>
            <a:outerShdw blurRad="128588" rotWithShape="0" algn="bl" dir="5400000" dist="19050">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14"/>
          <p:cNvSpPr/>
          <p:nvPr/>
        </p:nvSpPr>
        <p:spPr>
          <a:xfrm>
            <a:off x="3710400" y="2167350"/>
            <a:ext cx="1723200" cy="1723200"/>
          </a:xfrm>
          <a:prstGeom prst="ellipse">
            <a:avLst/>
          </a:prstGeom>
          <a:solidFill>
            <a:schemeClr val="accent6"/>
          </a:solidFill>
          <a:ln>
            <a:noFill/>
          </a:ln>
          <a:effectLst>
            <a:outerShdw blurRad="128588" rotWithShape="0" algn="bl" dir="5400000" dist="19050">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14"/>
          <p:cNvSpPr/>
          <p:nvPr/>
        </p:nvSpPr>
        <p:spPr>
          <a:xfrm>
            <a:off x="3846150" y="2303100"/>
            <a:ext cx="1451700" cy="1451700"/>
          </a:xfrm>
          <a:prstGeom prst="ellipse">
            <a:avLst/>
          </a:prstGeom>
          <a:solidFill>
            <a:srgbClr val="0B5394"/>
          </a:solidFill>
          <a:ln>
            <a:noFill/>
          </a:ln>
          <a:effectLst>
            <a:outerShdw blurRad="85725" rotWithShape="0" algn="bl" dir="5400000" dist="19050">
              <a:srgbClr val="000000">
                <a:alpha val="24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Roboto Medium"/>
                <a:ea typeface="Roboto Medium"/>
                <a:cs typeface="Roboto Medium"/>
                <a:sym typeface="Roboto Medium"/>
              </a:rPr>
              <a:t>Business Goals</a:t>
            </a:r>
            <a:endParaRPr sz="1600">
              <a:solidFill>
                <a:srgbClr val="FFFFFF"/>
              </a:solidFill>
            </a:endParaRPr>
          </a:p>
        </p:txBody>
      </p:sp>
      <p:sp>
        <p:nvSpPr>
          <p:cNvPr id="2186" name="Google Shape;2186;p114"/>
          <p:cNvSpPr/>
          <p:nvPr/>
        </p:nvSpPr>
        <p:spPr>
          <a:xfrm>
            <a:off x="536350" y="1332450"/>
            <a:ext cx="2662500" cy="453900"/>
          </a:xfrm>
          <a:prstGeom prst="roundRect">
            <a:avLst>
              <a:gd fmla="val 19403" name="adj"/>
            </a:avLst>
          </a:prstGeom>
          <a:solidFill>
            <a:srgbClr val="0B5394"/>
          </a:solidFill>
          <a:ln>
            <a:noFill/>
          </a:ln>
        </p:spPr>
        <p:txBody>
          <a:bodyPr anchorCtr="0" anchor="ctr" bIns="91425" lIns="91425" spcFirstLastPara="1" rIns="91425" wrap="square" tIns="137150">
            <a:noAutofit/>
          </a:bodyPr>
          <a:lstStyle/>
          <a:p>
            <a:pPr indent="0" lvl="0" marL="0" rtl="0" algn="ctr">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Internal/Volitional</a:t>
            </a:r>
            <a:endParaRPr>
              <a:solidFill>
                <a:srgbClr val="FFFFFF"/>
              </a:solidFill>
              <a:latin typeface="Roboto Medium"/>
              <a:ea typeface="Roboto Medium"/>
              <a:cs typeface="Roboto Medium"/>
              <a:sym typeface="Roboto Medium"/>
            </a:endParaRPr>
          </a:p>
        </p:txBody>
      </p:sp>
      <p:sp>
        <p:nvSpPr>
          <p:cNvPr id="2187" name="Google Shape;2187;p114"/>
          <p:cNvSpPr/>
          <p:nvPr/>
        </p:nvSpPr>
        <p:spPr>
          <a:xfrm>
            <a:off x="5945150" y="1332450"/>
            <a:ext cx="2662500" cy="453900"/>
          </a:xfrm>
          <a:prstGeom prst="roundRect">
            <a:avLst>
              <a:gd fmla="val 19403" name="adj"/>
            </a:avLst>
          </a:prstGeom>
          <a:solidFill>
            <a:srgbClr val="0B5394"/>
          </a:solidFill>
          <a:ln>
            <a:noFill/>
          </a:ln>
        </p:spPr>
        <p:txBody>
          <a:bodyPr anchorCtr="0" anchor="ctr" bIns="91425" lIns="91425" spcFirstLastPara="1" rIns="91425" wrap="square" tIns="137150">
            <a:noAutofit/>
          </a:bodyPr>
          <a:lstStyle/>
          <a:p>
            <a:pPr indent="0" lvl="0" marL="0" rtl="0" algn="ctr">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Ex</a:t>
            </a:r>
            <a:r>
              <a:rPr lang="en" sz="1800">
                <a:solidFill>
                  <a:srgbClr val="FFFFFF"/>
                </a:solidFill>
                <a:latin typeface="Roboto Medium"/>
                <a:ea typeface="Roboto Medium"/>
                <a:cs typeface="Roboto Medium"/>
                <a:sym typeface="Roboto Medium"/>
              </a:rPr>
              <a:t>ternal/Imposed</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1" name="Shape 2191"/>
        <p:cNvGrpSpPr/>
        <p:nvPr/>
      </p:nvGrpSpPr>
      <p:grpSpPr>
        <a:xfrm>
          <a:off x="0" y="0"/>
          <a:ext cx="0" cy="0"/>
          <a:chOff x="0" y="0"/>
          <a:chExt cx="0" cy="0"/>
        </a:xfrm>
      </p:grpSpPr>
      <p:sp>
        <p:nvSpPr>
          <p:cNvPr id="2192" name="Google Shape;2192;p115"/>
          <p:cNvSpPr/>
          <p:nvPr/>
        </p:nvSpPr>
        <p:spPr>
          <a:xfrm>
            <a:off x="0" y="0"/>
            <a:ext cx="9144000" cy="5143500"/>
          </a:xfrm>
          <a:prstGeom prst="rect">
            <a:avLst/>
          </a:prstGeom>
          <a:solidFill>
            <a:srgbClr val="6FA5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3" name="Google Shape;2193;p115"/>
          <p:cNvPicPr preferRelativeResize="0"/>
          <p:nvPr/>
        </p:nvPicPr>
        <p:blipFill rotWithShape="1">
          <a:blip r:embed="rId3">
            <a:alphaModFix/>
          </a:blip>
          <a:srcRect b="14839" l="-1590" r="1590" t="-14839"/>
          <a:stretch/>
        </p:blipFill>
        <p:spPr>
          <a:xfrm>
            <a:off x="4130750" y="296300"/>
            <a:ext cx="4792150" cy="3594100"/>
          </a:xfrm>
          <a:prstGeom prst="rect">
            <a:avLst/>
          </a:prstGeom>
          <a:noFill/>
          <a:ln>
            <a:noFill/>
          </a:ln>
        </p:spPr>
      </p:pic>
      <p:sp>
        <p:nvSpPr>
          <p:cNvPr id="2194" name="Google Shape;2194;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Internal Objectives and Policy: Example</a:t>
            </a:r>
            <a:endParaRPr/>
          </a:p>
        </p:txBody>
      </p:sp>
      <p:sp>
        <p:nvSpPr>
          <p:cNvPr id="2195" name="Google Shape;2195;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6" name="Google Shape;2196;p115"/>
          <p:cNvSpPr/>
          <p:nvPr/>
        </p:nvSpPr>
        <p:spPr>
          <a:xfrm>
            <a:off x="436375" y="799325"/>
            <a:ext cx="8171400" cy="1025400"/>
          </a:xfrm>
          <a:prstGeom prst="rect">
            <a:avLst/>
          </a:prstGeom>
          <a:solidFill>
            <a:srgbClr val="EFF4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Inconsolata"/>
                <a:ea typeface="Inconsolata"/>
                <a:cs typeface="Inconsolata"/>
                <a:sym typeface="Inconsolata"/>
              </a:rPr>
              <a:t>Reduce </a:t>
            </a:r>
            <a:r>
              <a:rPr b="1" lang="en" sz="2200">
                <a:latin typeface="Inconsolata"/>
                <a:ea typeface="Inconsolata"/>
                <a:cs typeface="Inconsolata"/>
                <a:sym typeface="Inconsolata"/>
              </a:rPr>
              <a:t>unauthorized root-level login incidents </a:t>
            </a:r>
            <a:br>
              <a:rPr b="1" lang="en" sz="2200">
                <a:latin typeface="Inconsolata"/>
                <a:ea typeface="Inconsolata"/>
                <a:cs typeface="Inconsolata"/>
                <a:sym typeface="Inconsolata"/>
              </a:rPr>
            </a:br>
            <a:r>
              <a:rPr b="1" lang="en" sz="2200">
                <a:latin typeface="Inconsolata"/>
                <a:ea typeface="Inconsolata"/>
                <a:cs typeface="Inconsolata"/>
                <a:sym typeface="Inconsolata"/>
              </a:rPr>
              <a:t>on Domain Controllers to 0.</a:t>
            </a:r>
            <a:endParaRPr b="1" sz="2200">
              <a:latin typeface="Inconsolata"/>
              <a:ea typeface="Inconsolata"/>
              <a:cs typeface="Inconsolata"/>
              <a:sym typeface="Inconsolata"/>
            </a:endParaRPr>
          </a:p>
        </p:txBody>
      </p:sp>
      <p:sp>
        <p:nvSpPr>
          <p:cNvPr id="2197" name="Google Shape;2197;p115"/>
          <p:cNvSpPr txBox="1"/>
          <p:nvPr>
            <p:ph idx="1" type="subTitle"/>
          </p:nvPr>
        </p:nvSpPr>
        <p:spPr>
          <a:xfrm>
            <a:off x="0" y="2136850"/>
            <a:ext cx="7535400" cy="2185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a:t>
            </a:r>
            <a:r>
              <a:rPr lang="en"/>
              <a:t> organization would hand this </a:t>
            </a:r>
            <a:br>
              <a:rPr lang="en"/>
            </a:br>
            <a:r>
              <a:rPr lang="en"/>
              <a:t>off to the IT team, who would be </a:t>
            </a:r>
            <a:br>
              <a:rPr lang="en"/>
            </a:br>
            <a:r>
              <a:rPr lang="en"/>
              <a:t>respo</a:t>
            </a:r>
            <a:r>
              <a:rPr lang="en"/>
              <a:t>nsible for determining how </a:t>
            </a:r>
            <a:br>
              <a:rPr lang="en"/>
            </a:br>
            <a:r>
              <a:rPr lang="en"/>
              <a:t>best to implement it.</a:t>
            </a:r>
            <a:endParaRPr/>
          </a:p>
          <a:p>
            <a:pPr indent="0" lvl="0" marL="0" rtl="0" algn="l">
              <a:spcBef>
                <a:spcPts val="800"/>
              </a:spcBef>
              <a:spcAft>
                <a:spcPts val="0"/>
              </a:spcAft>
              <a:buNone/>
            </a:pPr>
            <a:r>
              <a:rPr lang="en"/>
              <a:t>One possible implementation is to require all domain administrators to use strong passwords, and force them </a:t>
            </a:r>
            <a:br>
              <a:rPr lang="en"/>
            </a:br>
            <a:r>
              <a:rPr lang="en"/>
              <a:t>to create a new password every month.</a:t>
            </a:r>
            <a:endParaRPr/>
          </a:p>
          <a:p>
            <a:pPr indent="0" lvl="0" marL="0" rtl="0" algn="l">
              <a:spcBef>
                <a:spcPts val="800"/>
              </a:spcBef>
              <a:spcAft>
                <a:spcPts val="0"/>
              </a:spcAft>
              <a:buNone/>
            </a:pPr>
            <a:r>
              <a:t/>
            </a:r>
            <a:endParaRPr/>
          </a:p>
        </p:txBody>
      </p:sp>
      <p:cxnSp>
        <p:nvCxnSpPr>
          <p:cNvPr id="2198" name="Google Shape;2198;p1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99" name="Google Shape;2199;p1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3" name="Shape 2203"/>
        <p:cNvGrpSpPr/>
        <p:nvPr/>
      </p:nvGrpSpPr>
      <p:grpSpPr>
        <a:xfrm>
          <a:off x="0" y="0"/>
          <a:ext cx="0" cy="0"/>
          <a:chOff x="0" y="0"/>
          <a:chExt cx="0" cy="0"/>
        </a:xfrm>
      </p:grpSpPr>
      <p:sp>
        <p:nvSpPr>
          <p:cNvPr id="2204" name="Google Shape;2204;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Internal Objectives and Policy</a:t>
            </a:r>
            <a:endParaRPr/>
          </a:p>
        </p:txBody>
      </p:sp>
      <p:sp>
        <p:nvSpPr>
          <p:cNvPr id="2205" name="Google Shape;2205;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6" name="Google Shape;2206;p116"/>
          <p:cNvSpPr txBox="1"/>
          <p:nvPr>
            <p:ph idx="3" type="body"/>
          </p:nvPr>
        </p:nvSpPr>
        <p:spPr>
          <a:xfrm>
            <a:off x="175" y="822700"/>
            <a:ext cx="9144000" cy="640200"/>
          </a:xfrm>
          <a:prstGeom prst="rect">
            <a:avLst/>
          </a:prstGeom>
        </p:spPr>
        <p:txBody>
          <a:bodyPr anchorCtr="0" anchor="t" bIns="914400" lIns="457200" spcFirstLastPara="1" rIns="457200" wrap="square" tIns="0">
            <a:noAutofit/>
          </a:bodyPr>
          <a:lstStyle/>
          <a:p>
            <a:pPr indent="0" lvl="0" marL="0" marR="0" rtl="0" algn="l">
              <a:lnSpc>
                <a:spcPct val="100000"/>
              </a:lnSpc>
              <a:spcBef>
                <a:spcPts val="0"/>
              </a:spcBef>
              <a:spcAft>
                <a:spcPts val="800"/>
              </a:spcAft>
              <a:buNone/>
            </a:pPr>
            <a:r>
              <a:rPr lang="en" sz="1800">
                <a:solidFill>
                  <a:schemeClr val="dk1"/>
                </a:solidFill>
              </a:rPr>
              <a:t>Implementing a strong </a:t>
            </a:r>
            <a:r>
              <a:rPr lang="en" sz="1800">
                <a:solidFill>
                  <a:schemeClr val="dk1"/>
                </a:solidFill>
              </a:rPr>
              <a:t>password policy might require that Administrators </a:t>
            </a:r>
            <a:br>
              <a:rPr lang="en" sz="1800">
                <a:solidFill>
                  <a:schemeClr val="dk1"/>
                </a:solidFill>
              </a:rPr>
            </a:br>
            <a:r>
              <a:rPr lang="en" sz="1800">
                <a:solidFill>
                  <a:schemeClr val="dk1"/>
                </a:solidFill>
              </a:rPr>
              <a:t>create passwords with:</a:t>
            </a:r>
            <a:endParaRPr sz="1800"/>
          </a:p>
        </p:txBody>
      </p:sp>
      <p:sp>
        <p:nvSpPr>
          <p:cNvPr id="2207" name="Google Shape;2207;p116"/>
          <p:cNvSpPr/>
          <p:nvPr/>
        </p:nvSpPr>
        <p:spPr>
          <a:xfrm>
            <a:off x="1362456" y="14526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16"/>
          <p:cNvSpPr txBox="1"/>
          <p:nvPr>
            <p:ph idx="1" type="subTitle"/>
          </p:nvPr>
        </p:nvSpPr>
        <p:spPr>
          <a:xfrm>
            <a:off x="25" y="14718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At least 16 characters</a:t>
            </a:r>
            <a:endParaRPr/>
          </a:p>
        </p:txBody>
      </p:sp>
      <p:sp>
        <p:nvSpPr>
          <p:cNvPr id="2209" name="Google Shape;2209;p116"/>
          <p:cNvSpPr/>
          <p:nvPr/>
        </p:nvSpPr>
        <p:spPr>
          <a:xfrm>
            <a:off x="1352550" y="2154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16"/>
          <p:cNvSpPr/>
          <p:nvPr/>
        </p:nvSpPr>
        <p:spPr>
          <a:xfrm>
            <a:off x="1352550" y="28452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16"/>
          <p:cNvSpPr/>
          <p:nvPr/>
        </p:nvSpPr>
        <p:spPr>
          <a:xfrm>
            <a:off x="1352550" y="3537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16"/>
          <p:cNvSpPr txBox="1"/>
          <p:nvPr>
            <p:ph idx="2" type="subTitle"/>
          </p:nvPr>
        </p:nvSpPr>
        <p:spPr>
          <a:xfrm>
            <a:off x="-12175" y="2157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At least 1 letter and 1 number</a:t>
            </a:r>
            <a:endParaRPr/>
          </a:p>
        </p:txBody>
      </p:sp>
      <p:sp>
        <p:nvSpPr>
          <p:cNvPr id="2213" name="Google Shape;2213;p116"/>
          <p:cNvSpPr txBox="1"/>
          <p:nvPr>
            <p:ph idx="3" type="subTitle"/>
          </p:nvPr>
        </p:nvSpPr>
        <p:spPr>
          <a:xfrm>
            <a:off x="100" y="28476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At least 1 special character (', (, ], etc.)</a:t>
            </a:r>
            <a:endParaRPr/>
          </a:p>
        </p:txBody>
      </p:sp>
      <p:sp>
        <p:nvSpPr>
          <p:cNvPr id="2214" name="Google Shape;2214;p116"/>
          <p:cNvSpPr txBox="1"/>
          <p:nvPr>
            <p:ph idx="4" type="subTitle"/>
          </p:nvPr>
        </p:nvSpPr>
        <p:spPr>
          <a:xfrm>
            <a:off x="-12300" y="35379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lang="en" sz="1800">
                <a:solidFill>
                  <a:schemeClr val="dk1"/>
                </a:solidFill>
                <a:latin typeface="Roboto"/>
                <a:ea typeface="Roboto"/>
                <a:cs typeface="Roboto"/>
                <a:sym typeface="Roboto"/>
              </a:rPr>
              <a:t>No portion of the administrator’s username</a:t>
            </a:r>
            <a:endParaRPr/>
          </a:p>
        </p:txBody>
      </p:sp>
      <p:sp>
        <p:nvSpPr>
          <p:cNvPr id="2215" name="Google Shape;2215;p116"/>
          <p:cNvSpPr/>
          <p:nvPr/>
        </p:nvSpPr>
        <p:spPr>
          <a:xfrm>
            <a:off x="1364850" y="42307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16"/>
          <p:cNvSpPr txBox="1"/>
          <p:nvPr>
            <p:ph idx="5" type="subTitle"/>
          </p:nvPr>
        </p:nvSpPr>
        <p:spPr>
          <a:xfrm>
            <a:off x="0" y="42307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lang="en" sz="1800">
                <a:solidFill>
                  <a:schemeClr val="dk1"/>
                </a:solidFill>
                <a:latin typeface="Roboto"/>
                <a:ea typeface="Roboto"/>
                <a:cs typeface="Roboto"/>
                <a:sym typeface="Roboto"/>
              </a:rPr>
              <a:t>Required monthly updates</a:t>
            </a:r>
            <a:endParaRPr/>
          </a:p>
        </p:txBody>
      </p:sp>
      <p:pic>
        <p:nvPicPr>
          <p:cNvPr id="2217" name="Google Shape;2217;p116"/>
          <p:cNvPicPr preferRelativeResize="0"/>
          <p:nvPr/>
        </p:nvPicPr>
        <p:blipFill rotWithShape="1">
          <a:blip r:embed="rId3">
            <a:alphaModFix/>
          </a:blip>
          <a:srcRect b="1765" l="0" r="0" t="1774"/>
          <a:stretch/>
        </p:blipFill>
        <p:spPr>
          <a:xfrm>
            <a:off x="429768" y="1466436"/>
            <a:ext cx="785567" cy="606900"/>
          </a:xfrm>
          <a:prstGeom prst="rect">
            <a:avLst/>
          </a:prstGeom>
          <a:noFill/>
          <a:ln>
            <a:noFill/>
          </a:ln>
        </p:spPr>
      </p:pic>
      <p:pic>
        <p:nvPicPr>
          <p:cNvPr id="2218" name="Google Shape;2218;p116"/>
          <p:cNvPicPr preferRelativeResize="0"/>
          <p:nvPr/>
        </p:nvPicPr>
        <p:blipFill rotWithShape="1">
          <a:blip r:embed="rId4">
            <a:alphaModFix/>
          </a:blip>
          <a:srcRect b="1765" l="0" r="0" t="1774"/>
          <a:stretch/>
        </p:blipFill>
        <p:spPr>
          <a:xfrm>
            <a:off x="429768" y="2162748"/>
            <a:ext cx="785566" cy="606900"/>
          </a:xfrm>
          <a:prstGeom prst="rect">
            <a:avLst/>
          </a:prstGeom>
          <a:noFill/>
          <a:ln>
            <a:noFill/>
          </a:ln>
        </p:spPr>
      </p:pic>
      <p:pic>
        <p:nvPicPr>
          <p:cNvPr id="2219" name="Google Shape;2219;p116"/>
          <p:cNvPicPr preferRelativeResize="0"/>
          <p:nvPr/>
        </p:nvPicPr>
        <p:blipFill rotWithShape="1">
          <a:blip r:embed="rId5">
            <a:alphaModFix/>
          </a:blip>
          <a:srcRect b="1765" l="0" r="0" t="1774"/>
          <a:stretch/>
        </p:blipFill>
        <p:spPr>
          <a:xfrm>
            <a:off x="429768" y="2853648"/>
            <a:ext cx="785566" cy="606900"/>
          </a:xfrm>
          <a:prstGeom prst="rect">
            <a:avLst/>
          </a:prstGeom>
          <a:noFill/>
          <a:ln>
            <a:noFill/>
          </a:ln>
        </p:spPr>
      </p:pic>
      <p:pic>
        <p:nvPicPr>
          <p:cNvPr id="2220" name="Google Shape;2220;p116"/>
          <p:cNvPicPr preferRelativeResize="0"/>
          <p:nvPr/>
        </p:nvPicPr>
        <p:blipFill rotWithShape="1">
          <a:blip r:embed="rId6">
            <a:alphaModFix/>
          </a:blip>
          <a:srcRect b="1765" l="0" r="0" t="1774"/>
          <a:stretch/>
        </p:blipFill>
        <p:spPr>
          <a:xfrm>
            <a:off x="429768" y="3545173"/>
            <a:ext cx="785566" cy="606900"/>
          </a:xfrm>
          <a:prstGeom prst="rect">
            <a:avLst/>
          </a:prstGeom>
          <a:noFill/>
          <a:ln>
            <a:noFill/>
          </a:ln>
        </p:spPr>
      </p:pic>
      <p:pic>
        <p:nvPicPr>
          <p:cNvPr id="2221" name="Google Shape;2221;p116"/>
          <p:cNvPicPr preferRelativeResize="0"/>
          <p:nvPr/>
        </p:nvPicPr>
        <p:blipFill rotWithShape="1">
          <a:blip r:embed="rId6">
            <a:alphaModFix/>
          </a:blip>
          <a:srcRect b="1765" l="0" r="0" t="1774"/>
          <a:stretch/>
        </p:blipFill>
        <p:spPr>
          <a:xfrm>
            <a:off x="429768" y="4230698"/>
            <a:ext cx="785566" cy="606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5" name="Shape 2225"/>
        <p:cNvGrpSpPr/>
        <p:nvPr/>
      </p:nvGrpSpPr>
      <p:grpSpPr>
        <a:xfrm>
          <a:off x="0" y="0"/>
          <a:ext cx="0" cy="0"/>
          <a:chOff x="0" y="0"/>
          <a:chExt cx="0" cy="0"/>
        </a:xfrm>
      </p:grpSpPr>
      <p:pic>
        <p:nvPicPr>
          <p:cNvPr id="2226" name="Google Shape;2226;p117"/>
          <p:cNvPicPr preferRelativeResize="0"/>
          <p:nvPr/>
        </p:nvPicPr>
        <p:blipFill rotWithShape="1">
          <a:blip r:embed="rId3">
            <a:alphaModFix/>
          </a:blip>
          <a:srcRect b="0" l="0" r="18580" t="31299"/>
          <a:stretch/>
        </p:blipFill>
        <p:spPr>
          <a:xfrm>
            <a:off x="0" y="0"/>
            <a:ext cx="9144000" cy="5143498"/>
          </a:xfrm>
          <a:prstGeom prst="rect">
            <a:avLst/>
          </a:prstGeom>
          <a:noFill/>
          <a:ln>
            <a:noFill/>
          </a:ln>
        </p:spPr>
      </p:pic>
      <p:sp>
        <p:nvSpPr>
          <p:cNvPr id="2227" name="Google Shape;2227;p117"/>
          <p:cNvSpPr txBox="1"/>
          <p:nvPr>
            <p:ph idx="1" type="subTitle"/>
          </p:nvPr>
        </p:nvSpPr>
        <p:spPr>
          <a:xfrm>
            <a:off x="104425" y="461225"/>
            <a:ext cx="4722900" cy="40914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sz="2400">
                <a:solidFill>
                  <a:srgbClr val="24292E"/>
                </a:solidFill>
                <a:latin typeface="Roboto Medium"/>
                <a:ea typeface="Roboto Medium"/>
                <a:cs typeface="Roboto Medium"/>
                <a:sym typeface="Roboto Medium"/>
              </a:rPr>
              <a:t>This policy defines clear standards of behavior.</a:t>
            </a:r>
            <a:endParaRPr>
              <a:solidFill>
                <a:srgbClr val="24292E"/>
              </a:solidFill>
            </a:endParaRPr>
          </a:p>
          <a:p>
            <a:pPr indent="-317500" lvl="0" marL="457200" rtl="0" algn="l">
              <a:lnSpc>
                <a:spcPct val="100000"/>
              </a:lnSpc>
              <a:spcBef>
                <a:spcPts val="1600"/>
              </a:spcBef>
              <a:spcAft>
                <a:spcPts val="0"/>
              </a:spcAft>
              <a:buClr>
                <a:srgbClr val="24292E"/>
              </a:buClr>
              <a:buSzPts val="1400"/>
              <a:buChar char="●"/>
            </a:pPr>
            <a:r>
              <a:rPr lang="en">
                <a:solidFill>
                  <a:srgbClr val="24292E"/>
                </a:solidFill>
              </a:rPr>
              <a:t>Administrators must follow very specific rules with regard to their passwords. Their computers will also enforce these rules. </a:t>
            </a:r>
            <a:endParaRPr>
              <a:solidFill>
                <a:srgbClr val="24292E"/>
              </a:solidFill>
            </a:endParaRPr>
          </a:p>
          <a:p>
            <a:pPr indent="-317500" lvl="0" marL="457200" rtl="0" algn="l">
              <a:lnSpc>
                <a:spcPct val="100000"/>
              </a:lnSpc>
              <a:spcBef>
                <a:spcPts val="1000"/>
              </a:spcBef>
              <a:spcAft>
                <a:spcPts val="0"/>
              </a:spcAft>
              <a:buClr>
                <a:srgbClr val="24292E"/>
              </a:buClr>
              <a:buSzPts val="1400"/>
              <a:buChar char="●"/>
            </a:pPr>
            <a:r>
              <a:rPr lang="en">
                <a:solidFill>
                  <a:srgbClr val="24292E"/>
                </a:solidFill>
              </a:rPr>
              <a:t>These rules are specifically designed to achieve the goal of reducing the incidence of unauthorized root-level logins on Domain Contr</a:t>
            </a:r>
            <a:r>
              <a:rPr lang="en">
                <a:solidFill>
                  <a:srgbClr val="24292E"/>
                </a:solidFill>
                <a:latin typeface="Arial"/>
                <a:ea typeface="Arial"/>
                <a:cs typeface="Arial"/>
                <a:sym typeface="Arial"/>
              </a:rPr>
              <a:t>ollers to 0.</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p:txBody>
      </p:sp>
      <p:sp>
        <p:nvSpPr>
          <p:cNvPr id="2228" name="Google Shape;2228;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2" name="Shape 2232"/>
        <p:cNvGrpSpPr/>
        <p:nvPr/>
      </p:nvGrpSpPr>
      <p:grpSpPr>
        <a:xfrm>
          <a:off x="0" y="0"/>
          <a:ext cx="0" cy="0"/>
          <a:chOff x="0" y="0"/>
          <a:chExt cx="0" cy="0"/>
        </a:xfrm>
      </p:grpSpPr>
      <p:sp>
        <p:nvSpPr>
          <p:cNvPr id="2233" name="Google Shape;2233;p118"/>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18"/>
          <p:cNvSpPr txBox="1"/>
          <p:nvPr>
            <p:ph type="title"/>
          </p:nvPr>
        </p:nvSpPr>
        <p:spPr>
          <a:xfrm>
            <a:off x="-12300" y="0"/>
            <a:ext cx="4464000" cy="1024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1 </a:t>
            </a:r>
            <a:endParaRPr sz="1800">
              <a:solidFill>
                <a:srgbClr val="FFFFFF"/>
              </a:solidFill>
              <a:latin typeface="Roboto Light"/>
              <a:ea typeface="Roboto Light"/>
              <a:cs typeface="Roboto Light"/>
              <a:sym typeface="Roboto Light"/>
            </a:endParaRPr>
          </a:p>
        </p:txBody>
      </p:sp>
      <p:sp>
        <p:nvSpPr>
          <p:cNvPr id="2235" name="Google Shape;2235;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6" name="Google Shape;2236;p118"/>
          <p:cNvSpPr/>
          <p:nvPr/>
        </p:nvSpPr>
        <p:spPr>
          <a:xfrm>
            <a:off x="1510925" y="808800"/>
            <a:ext cx="6867900" cy="43347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rotWithShape="0" algn="bl" dir="966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18"/>
          <p:cNvSpPr txBox="1"/>
          <p:nvPr/>
        </p:nvSpPr>
        <p:spPr>
          <a:xfrm>
            <a:off x="5649800" y="961200"/>
            <a:ext cx="2452800" cy="56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238" name="Google Shape;2238;p118"/>
          <p:cNvSpPr txBox="1"/>
          <p:nvPr>
            <p:ph idx="3" type="body"/>
          </p:nvPr>
        </p:nvSpPr>
        <p:spPr>
          <a:xfrm>
            <a:off x="1461025" y="1545275"/>
            <a:ext cx="6652800" cy="3357000"/>
          </a:xfrm>
          <a:prstGeom prst="rect">
            <a:avLst/>
          </a:prstGeom>
          <a:noFill/>
        </p:spPr>
        <p:txBody>
          <a:bodyPr anchorCtr="0" anchor="t" bIns="914400" lIns="457200" spcFirstLastPara="1" rIns="457200" wrap="square" tIns="0">
            <a:noAutofit/>
          </a:bodyPr>
          <a:lstStyle/>
          <a:p>
            <a:pPr indent="0" lvl="0" marL="0" marR="0" rtl="0" algn="l">
              <a:lnSpc>
                <a:spcPct val="100000"/>
              </a:lnSpc>
              <a:spcBef>
                <a:spcPts val="0"/>
              </a:spcBef>
              <a:spcAft>
                <a:spcPts val="0"/>
              </a:spcAft>
              <a:buNone/>
            </a:pPr>
            <a:r>
              <a:rPr b="1" lang="en">
                <a:solidFill>
                  <a:srgbClr val="24292E"/>
                </a:solidFill>
                <a:latin typeface="Courier New"/>
                <a:ea typeface="Courier New"/>
                <a:cs typeface="Courier New"/>
                <a:sym typeface="Courier New"/>
              </a:rPr>
              <a:t>DATE</a:t>
            </a:r>
            <a:r>
              <a:rPr lang="en">
                <a:solidFill>
                  <a:srgbClr val="24292E"/>
                </a:solidFill>
                <a:latin typeface="Courier New"/>
                <a:ea typeface="Courier New"/>
                <a:cs typeface="Courier New"/>
                <a:sym typeface="Courier New"/>
              </a:rPr>
              <a:t>: </a:t>
            </a:r>
            <a:r>
              <a:rPr lang="en">
                <a:latin typeface="Courier New"/>
                <a:ea typeface="Courier New"/>
                <a:cs typeface="Courier New"/>
                <a:sym typeface="Courier New"/>
              </a:rPr>
              <a:t>5/17/2017</a:t>
            </a:r>
            <a:endParaRPr>
              <a:latin typeface="Courier New"/>
              <a:ea typeface="Courier New"/>
              <a:cs typeface="Courier New"/>
              <a:sym typeface="Courier New"/>
            </a:endParaRPr>
          </a:p>
          <a:p>
            <a:pPr indent="0" lvl="0" marL="0" marR="0" rtl="0" algn="l">
              <a:lnSpc>
                <a:spcPct val="100000"/>
              </a:lnSpc>
              <a:spcBef>
                <a:spcPts val="200"/>
              </a:spcBef>
              <a:spcAft>
                <a:spcPts val="0"/>
              </a:spcAft>
              <a:buNone/>
            </a:pPr>
            <a:r>
              <a:rPr b="1" lang="en">
                <a:solidFill>
                  <a:srgbClr val="24292E"/>
                </a:solidFill>
                <a:latin typeface="Courier New"/>
                <a:ea typeface="Courier New"/>
                <a:cs typeface="Courier New"/>
                <a:sym typeface="Courier New"/>
              </a:rPr>
              <a:t>AUTHOR</a:t>
            </a:r>
            <a:r>
              <a:rPr lang="en">
                <a:solidFill>
                  <a:srgbClr val="24292E"/>
                </a:solidFill>
                <a:latin typeface="Courier New"/>
                <a:ea typeface="Courier New"/>
                <a:cs typeface="Courier New"/>
                <a:sym typeface="Courier New"/>
              </a:rPr>
              <a:t>: Jane Author</a:t>
            </a:r>
            <a:endParaRPr>
              <a:solidFill>
                <a:srgbClr val="24292E"/>
              </a:solidFill>
              <a:latin typeface="Courier New"/>
              <a:ea typeface="Courier New"/>
              <a:cs typeface="Courier New"/>
              <a:sym typeface="Courier New"/>
            </a:endParaRPr>
          </a:p>
          <a:p>
            <a:pPr indent="0" lvl="0" marL="457200" marR="0" rtl="0" algn="l">
              <a:lnSpc>
                <a:spcPct val="100000"/>
              </a:lnSpc>
              <a:spcBef>
                <a:spcPts val="200"/>
              </a:spcBef>
              <a:spcAft>
                <a:spcPts val="0"/>
              </a:spcAft>
              <a:buNone/>
            </a:pPr>
            <a:r>
              <a:t/>
            </a:r>
            <a:endParaRPr>
              <a:solidFill>
                <a:srgbClr val="24292E"/>
              </a:solidFill>
              <a:latin typeface="Courier New"/>
              <a:ea typeface="Courier New"/>
              <a:cs typeface="Courier New"/>
              <a:sym typeface="Courier New"/>
            </a:endParaRPr>
          </a:p>
          <a:p>
            <a:pPr indent="0" lvl="0" marL="0" marR="0" rtl="0" algn="l">
              <a:lnSpc>
                <a:spcPct val="100000"/>
              </a:lnSpc>
              <a:spcBef>
                <a:spcPts val="200"/>
              </a:spcBef>
              <a:spcAft>
                <a:spcPts val="0"/>
              </a:spcAft>
              <a:buNone/>
            </a:pPr>
            <a:r>
              <a:rPr b="1" lang="en">
                <a:solidFill>
                  <a:srgbClr val="24292E"/>
                </a:solidFill>
                <a:latin typeface="Courier New"/>
                <a:ea typeface="Courier New"/>
                <a:cs typeface="Courier New"/>
                <a:sym typeface="Courier New"/>
              </a:rPr>
              <a:t>DOMAIN ADMINISTRATOR PASSWORD POLICY</a:t>
            </a:r>
            <a:endParaRPr b="1">
              <a:solidFill>
                <a:srgbClr val="24292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
                <a:solidFill>
                  <a:srgbClr val="24292E"/>
                </a:solidFill>
                <a:latin typeface="Courier New"/>
                <a:ea typeface="Courier New"/>
                <a:cs typeface="Courier New"/>
                <a:sym typeface="Courier New"/>
              </a:rPr>
              <a:t>This document lays out a password policy for </a:t>
            </a:r>
            <a:br>
              <a:rPr lang="en">
                <a:solidFill>
                  <a:srgbClr val="24292E"/>
                </a:solidFill>
                <a:latin typeface="Courier New"/>
                <a:ea typeface="Courier New"/>
                <a:cs typeface="Courier New"/>
                <a:sym typeface="Courier New"/>
              </a:rPr>
            </a:br>
            <a:r>
              <a:rPr lang="en">
                <a:solidFill>
                  <a:srgbClr val="24292E"/>
                </a:solidFill>
                <a:latin typeface="Courier New"/>
                <a:ea typeface="Courier New"/>
                <a:cs typeface="Courier New"/>
                <a:sym typeface="Courier New"/>
              </a:rPr>
              <a:t>Domain Administrators.</a:t>
            </a:r>
            <a:endParaRPr>
              <a:solidFill>
                <a:srgbClr val="24292E"/>
              </a:solidFill>
              <a:latin typeface="Courier New"/>
              <a:ea typeface="Courier New"/>
              <a:cs typeface="Courier New"/>
              <a:sym typeface="Courier New"/>
            </a:endParaRPr>
          </a:p>
          <a:p>
            <a:pPr indent="0" lvl="0" marL="0" marR="0" rtl="0" algn="l">
              <a:lnSpc>
                <a:spcPct val="100000"/>
              </a:lnSpc>
              <a:spcBef>
                <a:spcPts val="200"/>
              </a:spcBef>
              <a:spcAft>
                <a:spcPts val="0"/>
              </a:spcAft>
              <a:buNone/>
            </a:pPr>
            <a:r>
              <a:t/>
            </a:r>
            <a:endParaRPr>
              <a:solidFill>
                <a:srgbClr val="24292E"/>
              </a:solidFill>
              <a:latin typeface="Courier New"/>
              <a:ea typeface="Courier New"/>
              <a:cs typeface="Courier New"/>
              <a:sym typeface="Courier New"/>
            </a:endParaRPr>
          </a:p>
          <a:p>
            <a:pPr indent="0" lvl="0" marL="0" marR="0" rtl="0" algn="l">
              <a:lnSpc>
                <a:spcPct val="100000"/>
              </a:lnSpc>
              <a:spcBef>
                <a:spcPts val="200"/>
              </a:spcBef>
              <a:spcAft>
                <a:spcPts val="0"/>
              </a:spcAft>
              <a:buNone/>
            </a:pPr>
            <a:r>
              <a:rPr b="1" lang="en">
                <a:solidFill>
                  <a:srgbClr val="24292E"/>
                </a:solidFill>
                <a:latin typeface="Courier New"/>
                <a:ea typeface="Courier New"/>
                <a:cs typeface="Courier New"/>
                <a:sym typeface="Courier New"/>
              </a:rPr>
              <a:t>PURPOSE</a:t>
            </a:r>
            <a:endParaRPr b="1">
              <a:solidFill>
                <a:srgbClr val="24292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
                <a:solidFill>
                  <a:srgbClr val="24292E"/>
                </a:solidFill>
                <a:latin typeface="Courier New"/>
                <a:ea typeface="Courier New"/>
                <a:cs typeface="Courier New"/>
                <a:sym typeface="Courier New"/>
              </a:rPr>
              <a:t>The purpose of implementing a Domain Administrator password policy is to reduce the incidence of unauthorized root-level logins on Domain Controllers.</a:t>
            </a:r>
            <a:endParaRPr>
              <a:solidFill>
                <a:srgbClr val="24292E"/>
              </a:solidFill>
              <a:latin typeface="Courier New"/>
              <a:ea typeface="Courier New"/>
              <a:cs typeface="Courier New"/>
              <a:sym typeface="Courier New"/>
            </a:endParaRPr>
          </a:p>
          <a:p>
            <a:pPr indent="0" lvl="0" marL="0" marR="0" rtl="0" algn="l">
              <a:lnSpc>
                <a:spcPct val="100000"/>
              </a:lnSpc>
              <a:spcBef>
                <a:spcPts val="800"/>
              </a:spcBef>
              <a:spcAft>
                <a:spcPts val="200"/>
              </a:spcAft>
              <a:buNone/>
            </a:pPr>
            <a:r>
              <a:rPr lang="en">
                <a:solidFill>
                  <a:srgbClr val="24292E"/>
                </a:solidFill>
                <a:latin typeface="Courier New"/>
                <a:ea typeface="Courier New"/>
                <a:cs typeface="Courier New"/>
                <a:sym typeface="Courier New"/>
              </a:rPr>
              <a:t>The organization has prioritized this objective in the interest of protecting the integrity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confidentiality of data on the corporate intranet.</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2" name="Shape 2242"/>
        <p:cNvGrpSpPr/>
        <p:nvPr/>
      </p:nvGrpSpPr>
      <p:grpSpPr>
        <a:xfrm>
          <a:off x="0" y="0"/>
          <a:ext cx="0" cy="0"/>
          <a:chOff x="0" y="0"/>
          <a:chExt cx="0" cy="0"/>
        </a:xfrm>
      </p:grpSpPr>
      <p:sp>
        <p:nvSpPr>
          <p:cNvPr id="2243" name="Google Shape;2243;p119"/>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19"/>
          <p:cNvSpPr/>
          <p:nvPr/>
        </p:nvSpPr>
        <p:spPr>
          <a:xfrm>
            <a:off x="1510925" y="808800"/>
            <a:ext cx="6867900" cy="43347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rotWithShape="0" algn="bl" dir="966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19"/>
          <p:cNvSpPr txBox="1"/>
          <p:nvPr/>
        </p:nvSpPr>
        <p:spPr>
          <a:xfrm>
            <a:off x="5649800" y="961200"/>
            <a:ext cx="2452800" cy="56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246" name="Google Shape;2246;p119"/>
          <p:cNvSpPr txBox="1"/>
          <p:nvPr>
            <p:ph type="title"/>
          </p:nvPr>
        </p:nvSpPr>
        <p:spPr>
          <a:xfrm>
            <a:off x="-12300" y="0"/>
            <a:ext cx="4315500" cy="1024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2</a:t>
            </a:r>
            <a:endParaRPr sz="1800">
              <a:solidFill>
                <a:srgbClr val="FFFFFF"/>
              </a:solidFill>
              <a:latin typeface="Roboto Light"/>
              <a:ea typeface="Roboto Light"/>
              <a:cs typeface="Roboto Light"/>
              <a:sym typeface="Roboto Light"/>
            </a:endParaRPr>
          </a:p>
        </p:txBody>
      </p:sp>
      <p:sp>
        <p:nvSpPr>
          <p:cNvPr id="2247" name="Google Shape;2247;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8" name="Google Shape;2248;p119"/>
          <p:cNvSpPr txBox="1"/>
          <p:nvPr>
            <p:ph idx="3" type="body"/>
          </p:nvPr>
        </p:nvSpPr>
        <p:spPr>
          <a:xfrm>
            <a:off x="1461025" y="1587625"/>
            <a:ext cx="7261200" cy="3708300"/>
          </a:xfrm>
          <a:prstGeom prst="rect">
            <a:avLst/>
          </a:prstGeom>
          <a:noFill/>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solidFill>
                  <a:srgbClr val="24292E"/>
                </a:solidFill>
                <a:latin typeface="Courier New"/>
                <a:ea typeface="Courier New"/>
                <a:cs typeface="Courier New"/>
                <a:sym typeface="Courier New"/>
              </a:rPr>
              <a:t>POLICY DESCRIPTION</a:t>
            </a:r>
            <a:endParaRPr b="1">
              <a:solidFill>
                <a:srgbClr val="24292E"/>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Domain Administrators will be required to create a new strong password every month. This password MUST </a:t>
            </a:r>
            <a:r>
              <a:rPr lang="en">
                <a:solidFill>
                  <a:srgbClr val="D73A49"/>
                </a:solidFill>
                <a:latin typeface="Courier New"/>
                <a:ea typeface="Courier New"/>
                <a:cs typeface="Courier New"/>
                <a:sym typeface="Courier New"/>
              </a:rPr>
              <a:t>NOT</a:t>
            </a:r>
            <a:r>
              <a:rPr lang="en">
                <a:solidFill>
                  <a:srgbClr val="24292E"/>
                </a:solidFill>
                <a:latin typeface="Courier New"/>
                <a:ea typeface="Courier New"/>
                <a:cs typeface="Courier New"/>
                <a:sym typeface="Courier New"/>
              </a:rPr>
              <a:t> include any substring of the Domain Administrator's username.</a:t>
            </a:r>
            <a:endParaRPr>
              <a:solidFill>
                <a:srgbClr val="24292E"/>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In addition, the password must include:</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16</a:t>
            </a:r>
            <a:r>
              <a:rPr lang="en" sz="1200">
                <a:solidFill>
                  <a:srgbClr val="24292E"/>
                </a:solidFill>
                <a:latin typeface="Courier New"/>
                <a:ea typeface="Courier New"/>
                <a:cs typeface="Courier New"/>
                <a:sym typeface="Courier New"/>
              </a:rPr>
              <a:t> Characters</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Letter </a:t>
            </a:r>
            <a:r>
              <a:rPr lang="en" sz="1200">
                <a:solidFill>
                  <a:srgbClr val="D73A49"/>
                </a:solidFill>
                <a:latin typeface="Courier New"/>
                <a:ea typeface="Courier New"/>
                <a:cs typeface="Courier New"/>
                <a:sym typeface="Courier New"/>
              </a:rPr>
              <a:t>and</a:t>
            </a:r>
            <a:r>
              <a:rPr lang="en" sz="1200">
                <a:solidFill>
                  <a:srgbClr val="24292E"/>
                </a:solidFill>
                <a:latin typeface="Courier New"/>
                <a:ea typeface="Courier New"/>
                <a:cs typeface="Courier New"/>
                <a:sym typeface="Courier New"/>
              </a:rPr>
              <a: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Number</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Special Character (`'`, `(`, `]`, etc.)</a:t>
            </a:r>
            <a:endParaRPr sz="1200">
              <a:solidFill>
                <a:srgbClr val="24292E"/>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For example, the following passwords are legal for the user `guest`:</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`CloGyPTioNEntEDist`</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`CloGyPTioNEntEDist`</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`n0tparticularly!strong`</a:t>
            </a:r>
            <a:endParaRPr sz="1200">
              <a:solidFill>
                <a:srgbClr val="24292E"/>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The following password is illegal:</a:t>
            </a:r>
            <a:endParaRPr sz="1200">
              <a:solidFill>
                <a:srgbClr val="24292E"/>
              </a:solidFill>
              <a:latin typeface="Courier New"/>
              <a:ea typeface="Courier New"/>
              <a:cs typeface="Courier New"/>
              <a:sym typeface="Courier New"/>
            </a:endParaRPr>
          </a:p>
          <a:p>
            <a:pPr indent="0" lvl="0" marL="0" rtl="0" algn="l">
              <a:spcBef>
                <a:spcPts val="200"/>
              </a:spcBef>
              <a:spcAft>
                <a:spcPts val="200"/>
              </a:spcAft>
              <a:buNone/>
            </a:pPr>
            <a:r>
              <a:rPr lang="en" sz="1200">
                <a:solidFill>
                  <a:srgbClr val="24292E"/>
                </a:solidFill>
                <a:latin typeface="Courier New"/>
                <a:ea typeface="Courier New"/>
                <a:cs typeface="Courier New"/>
                <a:sym typeface="Courier New"/>
              </a:rPr>
              <a:t>- `gue1st12345678901342`</a:t>
            </a:r>
            <a:endParaRPr b="1" sz="1200">
              <a:solidFill>
                <a:srgbClr val="24292E"/>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2" name="Shape 2252"/>
        <p:cNvGrpSpPr/>
        <p:nvPr/>
      </p:nvGrpSpPr>
      <p:grpSpPr>
        <a:xfrm>
          <a:off x="0" y="0"/>
          <a:ext cx="0" cy="0"/>
          <a:chOff x="0" y="0"/>
          <a:chExt cx="0" cy="0"/>
        </a:xfrm>
      </p:grpSpPr>
      <p:sp>
        <p:nvSpPr>
          <p:cNvPr id="2253" name="Google Shape;2253;p120"/>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20"/>
          <p:cNvSpPr/>
          <p:nvPr/>
        </p:nvSpPr>
        <p:spPr>
          <a:xfrm>
            <a:off x="1510925" y="808800"/>
            <a:ext cx="6867900" cy="38592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rotWithShape="0" algn="bl" dir="966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20"/>
          <p:cNvSpPr txBox="1"/>
          <p:nvPr/>
        </p:nvSpPr>
        <p:spPr>
          <a:xfrm>
            <a:off x="5649800" y="961200"/>
            <a:ext cx="2452800" cy="56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256" name="Google Shape;2256;p120"/>
          <p:cNvSpPr txBox="1"/>
          <p:nvPr>
            <p:ph type="title"/>
          </p:nvPr>
        </p:nvSpPr>
        <p:spPr>
          <a:xfrm>
            <a:off x="-12300" y="0"/>
            <a:ext cx="4372500" cy="1024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3</a:t>
            </a:r>
            <a:endParaRPr sz="1800">
              <a:solidFill>
                <a:srgbClr val="FFFFFF"/>
              </a:solidFill>
              <a:latin typeface="Roboto Light"/>
              <a:ea typeface="Roboto Light"/>
              <a:cs typeface="Roboto Light"/>
              <a:sym typeface="Roboto Light"/>
            </a:endParaRPr>
          </a:p>
        </p:txBody>
      </p:sp>
      <p:sp>
        <p:nvSpPr>
          <p:cNvPr id="2257" name="Google Shape;2257;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8" name="Google Shape;2258;p120"/>
          <p:cNvSpPr txBox="1"/>
          <p:nvPr>
            <p:ph idx="3" type="body"/>
          </p:nvPr>
        </p:nvSpPr>
        <p:spPr>
          <a:xfrm>
            <a:off x="1461025" y="1621475"/>
            <a:ext cx="7006200" cy="2541600"/>
          </a:xfrm>
          <a:prstGeom prst="rect">
            <a:avLst/>
          </a:prstGeom>
          <a:noFill/>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24292E"/>
                </a:solidFill>
                <a:latin typeface="Courier New"/>
                <a:ea typeface="Courier New"/>
                <a:cs typeface="Courier New"/>
                <a:sym typeface="Courier New"/>
              </a:rPr>
              <a:t>ENFORCEMENT</a:t>
            </a:r>
            <a:endParaRPr b="1">
              <a:solidFill>
                <a:srgbClr val="24292E"/>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All workstations on the corporate domain have been configured to force Administrators to adhere to the above password complexity constraints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refresh intervals. </a:t>
            </a:r>
            <a:endParaRPr>
              <a:solidFill>
                <a:srgbClr val="24292E"/>
              </a:solidFill>
              <a:latin typeface="Courier New"/>
              <a:ea typeface="Courier New"/>
              <a:cs typeface="Courier New"/>
              <a:sym typeface="Courier New"/>
            </a:endParaRPr>
          </a:p>
          <a:p>
            <a:pPr indent="0" lvl="0" marL="0" rtl="0" algn="l">
              <a:lnSpc>
                <a:spcPct val="100000"/>
              </a:lnSpc>
              <a:spcBef>
                <a:spcPts val="80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Non-compliant passwords will be rejected by the </a:t>
            </a:r>
            <a:br>
              <a:rPr lang="en">
                <a:solidFill>
                  <a:srgbClr val="24292E"/>
                </a:solidFill>
                <a:latin typeface="Courier New"/>
                <a:ea typeface="Courier New"/>
                <a:cs typeface="Courier New"/>
                <a:sym typeface="Courier New"/>
              </a:rPr>
            </a:br>
            <a:r>
              <a:rPr lang="en">
                <a:solidFill>
                  <a:srgbClr val="24292E"/>
                </a:solidFill>
                <a:latin typeface="Courier New"/>
                <a:ea typeface="Courier New"/>
                <a:cs typeface="Courier New"/>
                <a:sym typeface="Courier New"/>
              </a:rPr>
              <a:t>operating system.</a:t>
            </a:r>
            <a:endParaRPr>
              <a:solidFill>
                <a:srgbClr val="24292E"/>
              </a:solidFill>
              <a:latin typeface="Courier New"/>
              <a:ea typeface="Courier New"/>
              <a:cs typeface="Courier New"/>
              <a:sym typeface="Courier New"/>
            </a:endParaRPr>
          </a:p>
          <a:p>
            <a:pPr indent="0" lvl="0" marL="0" rtl="0" algn="l">
              <a:lnSpc>
                <a:spcPct val="100000"/>
              </a:lnSpc>
              <a:spcBef>
                <a:spcPts val="800"/>
              </a:spcBef>
              <a:spcAft>
                <a:spcPts val="0"/>
              </a:spcAft>
              <a:buClr>
                <a:schemeClr val="dk1"/>
              </a:buClr>
              <a:buSzPts val="1100"/>
              <a:buFont typeface="Arial"/>
              <a:buNone/>
            </a:pPr>
            <a:r>
              <a:rPr b="1" lang="en">
                <a:solidFill>
                  <a:srgbClr val="24292E"/>
                </a:solidFill>
                <a:latin typeface="Courier New"/>
                <a:ea typeface="Courier New"/>
                <a:cs typeface="Courier New"/>
                <a:sym typeface="Courier New"/>
              </a:rPr>
              <a:t>MONITORING</a:t>
            </a:r>
            <a:endParaRPr b="1">
              <a:solidFill>
                <a:srgbClr val="24292E"/>
              </a:solidFill>
              <a:latin typeface="Courier New"/>
              <a:ea typeface="Courier New"/>
              <a:cs typeface="Courier New"/>
              <a:sym typeface="Courier New"/>
            </a:endParaRPr>
          </a:p>
          <a:p>
            <a:pPr indent="0" lvl="0" marL="0" marR="152400" rtl="0" algn="l">
              <a:lnSpc>
                <a:spcPct val="100000"/>
              </a:lnSpc>
              <a:spcBef>
                <a:spcPts val="0"/>
              </a:spcBef>
              <a:spcAft>
                <a:spcPts val="0"/>
              </a:spcAft>
              <a:buNone/>
            </a:pPr>
            <a:r>
              <a:rPr lang="en">
                <a:solidFill>
                  <a:srgbClr val="24292E"/>
                </a:solidFill>
                <a:latin typeface="Courier New"/>
                <a:ea typeface="Courier New"/>
                <a:cs typeface="Courier New"/>
                <a:sym typeface="Courier New"/>
              </a:rPr>
              <a:t>All attempts to log in as a Domain Administrator—both remote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local—will be monitored.</a:t>
            </a:r>
            <a:endParaRPr b="1">
              <a:solidFill>
                <a:srgbClr val="24292E"/>
              </a:solidFill>
              <a:latin typeface="Courier New"/>
              <a:ea typeface="Courier New"/>
              <a:cs typeface="Courier New"/>
              <a:sym typeface="Courier New"/>
            </a:endParaRPr>
          </a:p>
        </p:txBody>
      </p:sp>
      <p:cxnSp>
        <p:nvCxnSpPr>
          <p:cNvPr id="2259" name="Google Shape;2259;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12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265" name="Google Shape;2265;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6" name="Google Shape;2266;p121"/>
          <p:cNvSpPr txBox="1"/>
          <p:nvPr>
            <p:ph idx="2" type="title"/>
          </p:nvPr>
        </p:nvSpPr>
        <p:spPr>
          <a:xfrm>
            <a:off x="273900" y="1042875"/>
            <a:ext cx="8870100" cy="2764200"/>
          </a:xfrm>
          <a:prstGeom prst="rect">
            <a:avLst/>
          </a:prstGeom>
        </p:spPr>
        <p:txBody>
          <a:bodyPr anchorCtr="0" anchor="t" bIns="457200" lIns="2560300" spcFirstLastPara="1" rIns="457200" wrap="square" tIns="0">
            <a:noAutofit/>
          </a:bodyPr>
          <a:lstStyle/>
          <a:p>
            <a:pPr indent="0" lvl="0" marL="0" rtl="0" algn="l">
              <a:lnSpc>
                <a:spcPct val="114000"/>
              </a:lnSpc>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a:t>
            </a:r>
            <a:r>
              <a:rPr lang="en" sz="2500">
                <a:latin typeface="Roboto Light"/>
                <a:ea typeface="Roboto Light"/>
                <a:cs typeface="Roboto Light"/>
                <a:sym typeface="Roboto Light"/>
              </a:rPr>
              <a:t>Documenting Company Policies</a:t>
            </a:r>
            <a:br>
              <a:rPr b="1" lang="en"/>
            </a:br>
            <a:r>
              <a:rPr lang="en" sz="1800">
                <a:latin typeface="Roboto Light"/>
                <a:ea typeface="Roboto Light"/>
                <a:cs typeface="Roboto Light"/>
                <a:sym typeface="Roboto Light"/>
              </a:rPr>
              <a:t>I</a:t>
            </a:r>
            <a:r>
              <a:rPr lang="en" sz="1800">
                <a:solidFill>
                  <a:srgbClr val="24292E"/>
                </a:solidFill>
                <a:latin typeface="Roboto Light"/>
                <a:ea typeface="Roboto Light"/>
                <a:cs typeface="Roboto Light"/>
                <a:sym typeface="Roboto Light"/>
              </a:rPr>
              <a:t>n the previous lesson, you performed a risk analysis </a:t>
            </a:r>
            <a:br>
              <a:rPr lang="en" sz="1800">
                <a:solidFill>
                  <a:srgbClr val="24292E"/>
                </a:solidFill>
                <a:latin typeface="Roboto Light"/>
                <a:ea typeface="Roboto Light"/>
                <a:cs typeface="Roboto Light"/>
                <a:sym typeface="Roboto Light"/>
              </a:rPr>
            </a:br>
            <a:r>
              <a:rPr lang="en" sz="1800">
                <a:solidFill>
                  <a:srgbClr val="24292E"/>
                </a:solidFill>
                <a:latin typeface="Roboto Light"/>
                <a:ea typeface="Roboto Light"/>
                <a:cs typeface="Roboto Light"/>
                <a:sym typeface="Roboto Light"/>
              </a:rPr>
              <a:t>to help GeldCorp understand its most prominent threats. They’ve since used your results to set a number of internal security goals.</a:t>
            </a:r>
            <a:endParaRPr sz="1800">
              <a:solidFill>
                <a:srgbClr val="24292E"/>
              </a:solidFill>
              <a:latin typeface="Roboto Light"/>
              <a:ea typeface="Roboto Light"/>
              <a:cs typeface="Roboto Light"/>
              <a:sym typeface="Roboto Light"/>
            </a:endParaRPr>
          </a:p>
          <a:p>
            <a:pPr indent="0" lvl="0" marL="0" rtl="0" algn="l">
              <a:lnSpc>
                <a:spcPct val="115000"/>
              </a:lnSpc>
              <a:spcBef>
                <a:spcPts val="800"/>
              </a:spcBef>
              <a:spcAft>
                <a:spcPts val="0"/>
              </a:spcAft>
              <a:buClr>
                <a:schemeClr val="dk1"/>
              </a:buClr>
              <a:buSzPts val="1100"/>
              <a:buFont typeface="Arial"/>
              <a:buNone/>
            </a:pPr>
            <a:r>
              <a:rPr lang="en" sz="1800">
                <a:solidFill>
                  <a:srgbClr val="24292E"/>
                </a:solidFill>
                <a:latin typeface="Roboto Light"/>
                <a:ea typeface="Roboto Light"/>
                <a:cs typeface="Roboto Light"/>
                <a:sym typeface="Roboto Light"/>
              </a:rPr>
              <a:t>In this activity, you will help them realize these goals by developing and documenting policies to support them.</a:t>
            </a:r>
            <a:endParaRPr sz="1800">
              <a:solidFill>
                <a:srgbClr val="24292E"/>
              </a:solidFill>
              <a:latin typeface="Roboto Light"/>
              <a:ea typeface="Roboto Light"/>
              <a:cs typeface="Roboto Light"/>
              <a:sym typeface="Roboto Light"/>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Google Shape;203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4" name="Google Shape;2034;p10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Class Objectives</a:t>
            </a:r>
            <a:endParaRPr sz="2400">
              <a:latin typeface="Roboto Medium"/>
              <a:ea typeface="Roboto Medium"/>
              <a:cs typeface="Roboto Medium"/>
              <a:sym typeface="Roboto Medium"/>
            </a:endParaRPr>
          </a:p>
        </p:txBody>
      </p:sp>
      <p:sp>
        <p:nvSpPr>
          <p:cNvPr id="2035" name="Google Shape;2035;p104"/>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By the end of today’s class, you will be able to:</a:t>
            </a:r>
            <a:endParaRPr sz="1800">
              <a:latin typeface="Roboto"/>
              <a:ea typeface="Roboto"/>
              <a:cs typeface="Roboto"/>
              <a:sym typeface="Roboto"/>
            </a:endParaRPr>
          </a:p>
        </p:txBody>
      </p:sp>
      <p:sp>
        <p:nvSpPr>
          <p:cNvPr id="2036" name="Google Shape;2036;p10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0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0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04"/>
          <p:cNvSpPr txBox="1"/>
          <p:nvPr/>
        </p:nvSpPr>
        <p:spPr>
          <a:xfrm>
            <a:off x="-12300" y="2266088"/>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Use governance frameworks to determine which policies an organization</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must develop.</a:t>
            </a:r>
            <a:endParaRPr sz="1600">
              <a:solidFill>
                <a:schemeClr val="dk1"/>
              </a:solidFill>
              <a:latin typeface="Roboto"/>
              <a:ea typeface="Roboto"/>
              <a:cs typeface="Roboto"/>
              <a:sym typeface="Roboto"/>
            </a:endParaRPr>
          </a:p>
        </p:txBody>
      </p:sp>
      <p:sp>
        <p:nvSpPr>
          <p:cNvPr id="2040" name="Google Shape;2040;p104"/>
          <p:cNvSpPr txBox="1"/>
          <p:nvPr/>
        </p:nvSpPr>
        <p:spPr>
          <a:xfrm>
            <a:off x="0" y="3099613"/>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Explain how audits are used to ensure compliance.</a:t>
            </a:r>
            <a:endParaRPr sz="1600">
              <a:solidFill>
                <a:schemeClr val="dk1"/>
              </a:solidFill>
              <a:latin typeface="Roboto"/>
              <a:ea typeface="Roboto"/>
              <a:cs typeface="Roboto"/>
              <a:sym typeface="Roboto"/>
            </a:endParaRPr>
          </a:p>
        </p:txBody>
      </p:sp>
      <p:pic>
        <p:nvPicPr>
          <p:cNvPr id="2041" name="Google Shape;2041;p104"/>
          <p:cNvPicPr preferRelativeResize="0"/>
          <p:nvPr/>
        </p:nvPicPr>
        <p:blipFill rotWithShape="1">
          <a:blip r:embed="rId3">
            <a:alphaModFix/>
          </a:blip>
          <a:srcRect b="1765" l="0" r="0" t="1774"/>
          <a:stretch/>
        </p:blipFill>
        <p:spPr>
          <a:xfrm>
            <a:off x="429768" y="1402811"/>
            <a:ext cx="785567" cy="606900"/>
          </a:xfrm>
          <a:prstGeom prst="rect">
            <a:avLst/>
          </a:prstGeom>
          <a:noFill/>
          <a:ln>
            <a:noFill/>
          </a:ln>
        </p:spPr>
      </p:pic>
      <p:pic>
        <p:nvPicPr>
          <p:cNvPr id="2042" name="Google Shape;2042;p104"/>
          <p:cNvPicPr preferRelativeResize="0"/>
          <p:nvPr/>
        </p:nvPicPr>
        <p:blipFill rotWithShape="1">
          <a:blip r:embed="rId4">
            <a:alphaModFix/>
          </a:blip>
          <a:srcRect b="1765" l="0" r="0" t="1774"/>
          <a:stretch/>
        </p:blipFill>
        <p:spPr>
          <a:xfrm>
            <a:off x="429768" y="2227098"/>
            <a:ext cx="785566" cy="606900"/>
          </a:xfrm>
          <a:prstGeom prst="rect">
            <a:avLst/>
          </a:prstGeom>
          <a:noFill/>
          <a:ln>
            <a:noFill/>
          </a:ln>
        </p:spPr>
      </p:pic>
      <p:pic>
        <p:nvPicPr>
          <p:cNvPr id="2043" name="Google Shape;2043;p104"/>
          <p:cNvPicPr preferRelativeResize="0"/>
          <p:nvPr/>
        </p:nvPicPr>
        <p:blipFill rotWithShape="1">
          <a:blip r:embed="rId5">
            <a:alphaModFix/>
          </a:blip>
          <a:srcRect b="1765" l="0" r="0" t="1774"/>
          <a:stretch/>
        </p:blipFill>
        <p:spPr>
          <a:xfrm>
            <a:off x="429768" y="3056198"/>
            <a:ext cx="785566" cy="606900"/>
          </a:xfrm>
          <a:prstGeom prst="rect">
            <a:avLst/>
          </a:prstGeom>
          <a:noFill/>
          <a:ln>
            <a:noFill/>
          </a:ln>
        </p:spPr>
      </p:pic>
      <p:sp>
        <p:nvSpPr>
          <p:cNvPr id="2044" name="Google Shape;2044;p104"/>
          <p:cNvSpPr/>
          <p:nvPr/>
        </p:nvSpPr>
        <p:spPr>
          <a:xfrm>
            <a:off x="1352550" y="3916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04"/>
          <p:cNvSpPr txBox="1"/>
          <p:nvPr/>
        </p:nvSpPr>
        <p:spPr>
          <a:xfrm>
            <a:off x="-12300" y="3969200"/>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Develop business continuity and disaster recovery plans.</a:t>
            </a:r>
            <a:endParaRPr sz="1600">
              <a:solidFill>
                <a:schemeClr val="dk1"/>
              </a:solidFill>
              <a:latin typeface="Roboto"/>
              <a:ea typeface="Roboto"/>
              <a:cs typeface="Roboto"/>
              <a:sym typeface="Roboto"/>
            </a:endParaRPr>
          </a:p>
        </p:txBody>
      </p:sp>
      <p:pic>
        <p:nvPicPr>
          <p:cNvPr id="2046" name="Google Shape;2046;p104"/>
          <p:cNvPicPr preferRelativeResize="0"/>
          <p:nvPr/>
        </p:nvPicPr>
        <p:blipFill rotWithShape="1">
          <a:blip r:embed="rId5">
            <a:alphaModFix/>
          </a:blip>
          <a:srcRect b="1765" l="0" r="0" t="1774"/>
          <a:stretch/>
        </p:blipFill>
        <p:spPr>
          <a:xfrm>
            <a:off x="429768" y="3898923"/>
            <a:ext cx="785566" cy="606900"/>
          </a:xfrm>
          <a:prstGeom prst="rect">
            <a:avLst/>
          </a:prstGeom>
          <a:noFill/>
          <a:ln>
            <a:noFill/>
          </a:ln>
        </p:spPr>
      </p:pic>
      <p:sp>
        <p:nvSpPr>
          <p:cNvPr id="2047" name="Google Shape;2047;p104"/>
          <p:cNvSpPr txBox="1"/>
          <p:nvPr/>
        </p:nvSpPr>
        <p:spPr>
          <a:xfrm>
            <a:off x="12300" y="1448000"/>
            <a:ext cx="91440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Explain how organizations use policy and procedure to formalize standards </a:t>
            </a:r>
            <a:br>
              <a:rPr lang="en" sz="1600">
                <a:latin typeface="Roboto"/>
                <a:ea typeface="Roboto"/>
                <a:cs typeface="Roboto"/>
                <a:sym typeface="Roboto"/>
              </a:rPr>
            </a:br>
            <a:r>
              <a:rPr lang="en" sz="1600">
                <a:latin typeface="Roboto"/>
                <a:ea typeface="Roboto"/>
                <a:cs typeface="Roboto"/>
                <a:sym typeface="Roboto"/>
              </a:rPr>
              <a:t>of “right” and “wrong.”</a:t>
            </a:r>
            <a:endParaRPr sz="16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0" name="Shape 2270"/>
        <p:cNvGrpSpPr/>
        <p:nvPr/>
      </p:nvGrpSpPr>
      <p:grpSpPr>
        <a:xfrm>
          <a:off x="0" y="0"/>
          <a:ext cx="0" cy="0"/>
          <a:chOff x="0" y="0"/>
          <a:chExt cx="0" cy="0"/>
        </a:xfrm>
      </p:grpSpPr>
      <p:sp>
        <p:nvSpPr>
          <p:cNvPr id="2271" name="Google Shape;227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2" name="Google Shape;2272;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6" name="Shape 2276"/>
        <p:cNvGrpSpPr/>
        <p:nvPr/>
      </p:nvGrpSpPr>
      <p:grpSpPr>
        <a:xfrm>
          <a:off x="0" y="0"/>
          <a:ext cx="0" cy="0"/>
          <a:chOff x="0" y="0"/>
          <a:chExt cx="0" cy="0"/>
        </a:xfrm>
      </p:grpSpPr>
      <p:sp>
        <p:nvSpPr>
          <p:cNvPr id="2277" name="Google Shape;2277;p123"/>
          <p:cNvSpPr txBox="1"/>
          <p:nvPr>
            <p:ph type="title"/>
          </p:nvPr>
        </p:nvSpPr>
        <p:spPr>
          <a:xfrm>
            <a:off x="274325" y="1834800"/>
            <a:ext cx="8595300" cy="104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Using Governance Frameworks </a:t>
            </a:r>
            <a:endParaRPr/>
          </a:p>
          <a:p>
            <a:pPr indent="0" lvl="0" marL="0" rtl="0" algn="ctr">
              <a:spcBef>
                <a:spcPts val="0"/>
              </a:spcBef>
              <a:spcAft>
                <a:spcPts val="0"/>
              </a:spcAft>
              <a:buClr>
                <a:schemeClr val="dk1"/>
              </a:buClr>
              <a:buSzPts val="1100"/>
              <a:buFont typeface="Arial"/>
              <a:buNone/>
            </a:pPr>
            <a:r>
              <a:rPr lang="en"/>
              <a:t>to Guide Policy Decisions</a:t>
            </a:r>
            <a:endParaRPr/>
          </a:p>
          <a:p>
            <a:pPr indent="0" lvl="0" marL="0" rtl="0" algn="ctr">
              <a:spcBef>
                <a:spcPts val="0"/>
              </a:spcBef>
              <a:spcAft>
                <a:spcPts val="0"/>
              </a:spcAft>
              <a:buNone/>
            </a:pPr>
            <a:r>
              <a:t/>
            </a:r>
            <a:endParaRPr/>
          </a:p>
        </p:txBody>
      </p:sp>
      <p:sp>
        <p:nvSpPr>
          <p:cNvPr id="2278" name="Google Shape;2278;p123"/>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9" name="Google Shape;2279;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1C232"/>
        </a:solidFill>
      </p:bgPr>
    </p:bg>
    <p:spTree>
      <p:nvGrpSpPr>
        <p:cNvPr id="2283" name="Shape 2283"/>
        <p:cNvGrpSpPr/>
        <p:nvPr/>
      </p:nvGrpSpPr>
      <p:grpSpPr>
        <a:xfrm>
          <a:off x="0" y="0"/>
          <a:ext cx="0" cy="0"/>
          <a:chOff x="0" y="0"/>
          <a:chExt cx="0" cy="0"/>
        </a:xfrm>
      </p:grpSpPr>
      <p:sp>
        <p:nvSpPr>
          <p:cNvPr id="2284" name="Google Shape;2284;p124"/>
          <p:cNvSpPr/>
          <p:nvPr/>
        </p:nvSpPr>
        <p:spPr>
          <a:xfrm>
            <a:off x="309150" y="794800"/>
            <a:ext cx="8569800" cy="2845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Internal Objectives and Policy</a:t>
            </a:r>
            <a:endParaRPr/>
          </a:p>
        </p:txBody>
      </p:sp>
      <p:sp>
        <p:nvSpPr>
          <p:cNvPr id="2286" name="Google Shape;2286;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7" name="Google Shape;2287;p124"/>
          <p:cNvSpPr/>
          <p:nvPr/>
        </p:nvSpPr>
        <p:spPr>
          <a:xfrm>
            <a:off x="385350" y="3703138"/>
            <a:ext cx="8525700" cy="109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latin typeface="Roboto Medium"/>
                <a:ea typeface="Roboto Medium"/>
                <a:cs typeface="Roboto Medium"/>
                <a:sym typeface="Roboto Medium"/>
              </a:rPr>
              <a:t>Example</a:t>
            </a:r>
            <a:r>
              <a:rPr lang="en" sz="1600">
                <a:latin typeface="Roboto Medium"/>
                <a:ea typeface="Roboto Medium"/>
                <a:cs typeface="Roboto Medium"/>
                <a:sym typeface="Roboto Medium"/>
              </a:rPr>
              <a:t>: </a:t>
            </a:r>
            <a:r>
              <a:rPr lang="en" sz="1600">
                <a:latin typeface="Roboto"/>
                <a:ea typeface="Roboto"/>
                <a:cs typeface="Roboto"/>
                <a:sym typeface="Roboto"/>
              </a:rPr>
              <a:t>Merchants that process financial transactions are legally required to guarantee their customers’ data remains confidential. If a company suffers a breach resulting in the disclosure of customer PII, they may be fined and face other legal penalties.</a:t>
            </a:r>
            <a:endParaRPr sz="1600">
              <a:latin typeface="Roboto Medium"/>
              <a:ea typeface="Roboto Medium"/>
              <a:cs typeface="Roboto Medium"/>
              <a:sym typeface="Roboto Medium"/>
            </a:endParaRPr>
          </a:p>
        </p:txBody>
      </p:sp>
      <p:sp>
        <p:nvSpPr>
          <p:cNvPr id="2288" name="Google Shape;2288;p124"/>
          <p:cNvSpPr txBox="1"/>
          <p:nvPr/>
        </p:nvSpPr>
        <p:spPr>
          <a:xfrm>
            <a:off x="534400" y="1067800"/>
            <a:ext cx="3287700" cy="274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solidFill>
                  <a:schemeClr val="dk1"/>
                </a:solidFill>
                <a:latin typeface="Roboto"/>
                <a:ea typeface="Roboto"/>
                <a:cs typeface="Roboto"/>
                <a:sym typeface="Roboto"/>
              </a:rPr>
              <a:t>B</a:t>
            </a:r>
            <a:r>
              <a:rPr lang="en" sz="1800">
                <a:solidFill>
                  <a:schemeClr val="dk1"/>
                </a:solidFill>
                <a:latin typeface="Roboto"/>
                <a:ea typeface="Roboto"/>
                <a:cs typeface="Roboto"/>
                <a:sym typeface="Roboto"/>
              </a:rPr>
              <a:t>usinesses often have to follow external rules in addition to those they set for themselves. These rules don’t directly benefit the business, but might be mandated by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law or industry standards.</a:t>
            </a:r>
            <a:endParaRPr sz="1800">
              <a:solidFill>
                <a:schemeClr val="dk1"/>
              </a:solidFill>
              <a:latin typeface="Roboto"/>
              <a:ea typeface="Roboto"/>
              <a:cs typeface="Roboto"/>
              <a:sym typeface="Roboto"/>
            </a:endParaRPr>
          </a:p>
        </p:txBody>
      </p:sp>
      <p:pic>
        <p:nvPicPr>
          <p:cNvPr id="2289" name="Google Shape;2289;p124"/>
          <p:cNvPicPr preferRelativeResize="0"/>
          <p:nvPr/>
        </p:nvPicPr>
        <p:blipFill>
          <a:blip r:embed="rId3">
            <a:alphaModFix/>
          </a:blip>
          <a:stretch>
            <a:fillRect/>
          </a:stretch>
        </p:blipFill>
        <p:spPr>
          <a:xfrm>
            <a:off x="3757225" y="195525"/>
            <a:ext cx="5112450" cy="3778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2293" name="Shape 2293"/>
        <p:cNvGrpSpPr/>
        <p:nvPr/>
      </p:nvGrpSpPr>
      <p:grpSpPr>
        <a:xfrm>
          <a:off x="0" y="0"/>
          <a:ext cx="0" cy="0"/>
          <a:chOff x="0" y="0"/>
          <a:chExt cx="0" cy="0"/>
        </a:xfrm>
      </p:grpSpPr>
      <p:pic>
        <p:nvPicPr>
          <p:cNvPr id="2294" name="Google Shape;2294;p125"/>
          <p:cNvPicPr preferRelativeResize="0"/>
          <p:nvPr/>
        </p:nvPicPr>
        <p:blipFill>
          <a:blip r:embed="rId3">
            <a:alphaModFix/>
          </a:blip>
          <a:stretch>
            <a:fillRect/>
          </a:stretch>
        </p:blipFill>
        <p:spPr>
          <a:xfrm>
            <a:off x="1027462" y="1956625"/>
            <a:ext cx="7089077" cy="2953774"/>
          </a:xfrm>
          <a:prstGeom prst="rect">
            <a:avLst/>
          </a:prstGeom>
          <a:noFill/>
          <a:ln>
            <a:noFill/>
          </a:ln>
        </p:spPr>
      </p:pic>
      <p:sp>
        <p:nvSpPr>
          <p:cNvPr id="2295" name="Google Shape;2295;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Governance Frameworks</a:t>
            </a:r>
            <a:endParaRPr/>
          </a:p>
        </p:txBody>
      </p:sp>
      <p:sp>
        <p:nvSpPr>
          <p:cNvPr id="2296" name="Google Shape;2296;p125"/>
          <p:cNvSpPr txBox="1"/>
          <p:nvPr>
            <p:ph idx="12" type="sldNum"/>
          </p:nvPr>
        </p:nvSpPr>
        <p:spPr>
          <a:xfrm>
            <a:off x="8607775" y="50334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7" name="Google Shape;2297;p125"/>
          <p:cNvSpPr txBox="1"/>
          <p:nvPr/>
        </p:nvSpPr>
        <p:spPr>
          <a:xfrm>
            <a:off x="1796750" y="2589225"/>
            <a:ext cx="2025600" cy="16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Internal</a:t>
            </a:r>
            <a:r>
              <a:rPr lang="en">
                <a:latin typeface="Roboto Medium"/>
                <a:ea typeface="Roboto Medium"/>
                <a:cs typeface="Roboto Medium"/>
                <a:sym typeface="Roboto Medium"/>
              </a:rPr>
              <a:t> </a:t>
            </a:r>
            <a:endParaRPr>
              <a:latin typeface="Roboto Medium"/>
              <a:ea typeface="Roboto Medium"/>
              <a:cs typeface="Roboto Medium"/>
              <a:sym typeface="Roboto Medium"/>
            </a:endParaRPr>
          </a:p>
          <a:p>
            <a:pPr indent="0" lvl="0" marL="0" rtl="0" algn="ctr">
              <a:spcBef>
                <a:spcPts val="0"/>
              </a:spcBef>
              <a:spcAft>
                <a:spcPts val="0"/>
              </a:spcAft>
              <a:buNone/>
            </a:pPr>
            <a:br>
              <a:rPr lang="en">
                <a:latin typeface="Roboto Medium"/>
                <a:ea typeface="Roboto Medium"/>
                <a:cs typeface="Roboto Medium"/>
                <a:sym typeface="Roboto Medium"/>
              </a:rPr>
            </a:br>
            <a:r>
              <a:rPr lang="en" sz="1300">
                <a:latin typeface="Roboto"/>
                <a:ea typeface="Roboto"/>
                <a:cs typeface="Roboto"/>
                <a:sym typeface="Roboto"/>
              </a:rPr>
              <a:t>D</a:t>
            </a:r>
            <a:r>
              <a:rPr lang="en" sz="1300">
                <a:latin typeface="Roboto"/>
                <a:ea typeface="Roboto"/>
                <a:cs typeface="Roboto"/>
                <a:sym typeface="Roboto"/>
              </a:rPr>
              <a:t>eveloped by </a:t>
            </a:r>
            <a:br>
              <a:rPr lang="en" sz="1300">
                <a:latin typeface="Roboto"/>
                <a:ea typeface="Roboto"/>
                <a:cs typeface="Roboto"/>
                <a:sym typeface="Roboto"/>
              </a:rPr>
            </a:br>
            <a:r>
              <a:rPr lang="en" sz="1300">
                <a:latin typeface="Roboto"/>
                <a:ea typeface="Roboto"/>
                <a:cs typeface="Roboto"/>
                <a:sym typeface="Roboto"/>
              </a:rPr>
              <a:t>the company.</a:t>
            </a:r>
            <a:endParaRPr sz="1300">
              <a:latin typeface="Roboto"/>
              <a:ea typeface="Roboto"/>
              <a:cs typeface="Roboto"/>
              <a:sym typeface="Roboto"/>
            </a:endParaRPr>
          </a:p>
        </p:txBody>
      </p:sp>
      <p:sp>
        <p:nvSpPr>
          <p:cNvPr id="2298" name="Google Shape;2298;p125"/>
          <p:cNvSpPr txBox="1"/>
          <p:nvPr/>
        </p:nvSpPr>
        <p:spPr>
          <a:xfrm>
            <a:off x="5333150" y="2589225"/>
            <a:ext cx="2025600" cy="16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External </a:t>
            </a:r>
            <a:endParaRPr sz="1600">
              <a:latin typeface="Roboto Medium"/>
              <a:ea typeface="Roboto Medium"/>
              <a:cs typeface="Roboto Medium"/>
              <a:sym typeface="Roboto Medium"/>
            </a:endParaRPr>
          </a:p>
          <a:p>
            <a:pPr indent="0" lvl="0" marL="0" rtl="0" algn="ctr">
              <a:spcBef>
                <a:spcPts val="0"/>
              </a:spcBef>
              <a:spcAft>
                <a:spcPts val="0"/>
              </a:spcAft>
              <a:buNone/>
            </a:pPr>
            <a:br>
              <a:rPr lang="en">
                <a:latin typeface="Roboto"/>
                <a:ea typeface="Roboto"/>
                <a:cs typeface="Roboto"/>
                <a:sym typeface="Roboto"/>
              </a:rPr>
            </a:br>
            <a:r>
              <a:rPr lang="en" sz="1300">
                <a:latin typeface="Roboto"/>
                <a:ea typeface="Roboto"/>
                <a:cs typeface="Roboto"/>
                <a:sym typeface="Roboto"/>
              </a:rPr>
              <a:t>D</a:t>
            </a:r>
            <a:r>
              <a:rPr lang="en" sz="1300">
                <a:latin typeface="Roboto"/>
                <a:ea typeface="Roboto"/>
                <a:cs typeface="Roboto"/>
                <a:sym typeface="Roboto"/>
              </a:rPr>
              <a:t>eveloped by standards bodies or governments.</a:t>
            </a:r>
            <a:endParaRPr sz="1300">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2299" name="Google Shape;2299;p125"/>
          <p:cNvSpPr txBox="1"/>
          <p:nvPr>
            <p:ph idx="1" type="subTitle"/>
          </p:nvPr>
        </p:nvSpPr>
        <p:spPr>
          <a:xfrm>
            <a:off x="0" y="675975"/>
            <a:ext cx="9144000" cy="13419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1200"/>
              </a:spcAft>
              <a:buNone/>
            </a:pPr>
            <a:r>
              <a:rPr lang="en">
                <a:solidFill>
                  <a:srgbClr val="24292E"/>
                </a:solidFill>
              </a:rPr>
              <a:t>There are some rules and policies that must be followed by everyone within an organization or industry. Collections of such policies are called </a:t>
            </a:r>
            <a:r>
              <a:rPr b="1" lang="en">
                <a:solidFill>
                  <a:srgbClr val="24292E"/>
                </a:solidFill>
              </a:rPr>
              <a:t>governance frameworks. </a:t>
            </a:r>
            <a:r>
              <a:rPr lang="en">
                <a:solidFill>
                  <a:srgbClr val="24292E"/>
                </a:solidFill>
              </a:rPr>
              <a:t>These can be: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3" name="Shape 2303"/>
        <p:cNvGrpSpPr/>
        <p:nvPr/>
      </p:nvGrpSpPr>
      <p:grpSpPr>
        <a:xfrm>
          <a:off x="0" y="0"/>
          <a:ext cx="0" cy="0"/>
          <a:chOff x="0" y="0"/>
          <a:chExt cx="0" cy="0"/>
        </a:xfrm>
      </p:grpSpPr>
      <p:pic>
        <p:nvPicPr>
          <p:cNvPr id="2304" name="Google Shape;2304;p126"/>
          <p:cNvPicPr preferRelativeResize="0"/>
          <p:nvPr/>
        </p:nvPicPr>
        <p:blipFill rotWithShape="1">
          <a:blip r:embed="rId3">
            <a:alphaModFix/>
          </a:blip>
          <a:srcRect b="0" l="6426" r="4447" t="0"/>
          <a:stretch/>
        </p:blipFill>
        <p:spPr>
          <a:xfrm>
            <a:off x="-24600" y="0"/>
            <a:ext cx="9168601" cy="5143500"/>
          </a:xfrm>
          <a:prstGeom prst="rect">
            <a:avLst/>
          </a:prstGeom>
          <a:noFill/>
          <a:ln>
            <a:noFill/>
          </a:ln>
        </p:spPr>
      </p:pic>
      <p:sp>
        <p:nvSpPr>
          <p:cNvPr id="2305" name="Google Shape;2305;p126"/>
          <p:cNvSpPr/>
          <p:nvPr/>
        </p:nvSpPr>
        <p:spPr>
          <a:xfrm>
            <a:off x="-24600" y="0"/>
            <a:ext cx="4749000" cy="5143500"/>
          </a:xfrm>
          <a:prstGeom prst="rect">
            <a:avLst/>
          </a:prstGeom>
          <a:solidFill>
            <a:srgbClr val="FFC422">
              <a:alpha val="9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a:t>
            </a:r>
            <a:endParaRPr/>
          </a:p>
        </p:txBody>
      </p:sp>
      <p:sp>
        <p:nvSpPr>
          <p:cNvPr id="2307" name="Google Shape;2307;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308" name="Google Shape;2308;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09" name="Google Shape;2309;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10" name="Google Shape;2310;p126"/>
          <p:cNvSpPr txBox="1"/>
          <p:nvPr>
            <p:ph idx="1" type="subTitle"/>
          </p:nvPr>
        </p:nvSpPr>
        <p:spPr>
          <a:xfrm>
            <a:off x="0" y="675975"/>
            <a:ext cx="4749000" cy="4168500"/>
          </a:xfrm>
          <a:prstGeom prst="rect">
            <a:avLst/>
          </a:prstGeom>
        </p:spPr>
        <p:txBody>
          <a:bodyPr anchorCtr="0" anchor="t" bIns="0" lIns="457200" spcFirstLastPara="1" rIns="457200" wrap="square" tIns="91425">
            <a:noAutofit/>
          </a:bodyPr>
          <a:lstStyle/>
          <a:p>
            <a:pPr indent="-330200" lvl="0" marL="457200" rtl="0" algn="l">
              <a:spcBef>
                <a:spcPts val="0"/>
              </a:spcBef>
              <a:spcAft>
                <a:spcPts val="0"/>
              </a:spcAft>
              <a:buSzPts val="1600"/>
              <a:buChar char="●"/>
            </a:pPr>
            <a:r>
              <a:rPr lang="en" sz="1600"/>
              <a:t>F</a:t>
            </a:r>
            <a:r>
              <a:rPr lang="en" sz="1600"/>
              <a:t>rameworks originate from the </a:t>
            </a:r>
            <a:r>
              <a:rPr b="1" lang="en" sz="1600"/>
              <a:t>Securities and Exchange Commission (SEC)</a:t>
            </a:r>
            <a:r>
              <a:rPr lang="en" sz="1600"/>
              <a:t>, the regulatory organization in charge of proposing and enforcing laws regarding financ</a:t>
            </a:r>
            <a:r>
              <a:rPr lang="en" sz="1600"/>
              <a:t>ial</a:t>
            </a:r>
            <a:r>
              <a:rPr lang="en" sz="1600"/>
              <a:t> </a:t>
            </a:r>
            <a:r>
              <a:rPr lang="en" sz="1600"/>
              <a:t>instruments </a:t>
            </a:r>
            <a:r>
              <a:rPr lang="en" sz="1600"/>
              <a:t>(for example, stocks, bonds, options), and protecting consumers from fraud.</a:t>
            </a:r>
            <a:endParaRPr sz="1600"/>
          </a:p>
          <a:p>
            <a:pPr indent="-330200" lvl="0" marL="457200" rtl="0" algn="l">
              <a:spcBef>
                <a:spcPts val="1000"/>
              </a:spcBef>
              <a:spcAft>
                <a:spcPts val="0"/>
              </a:spcAft>
              <a:buSzPts val="1600"/>
              <a:buChar char="●"/>
            </a:pPr>
            <a:r>
              <a:rPr lang="en" sz="1600"/>
              <a:t>During the 1990s, the SEC worked with Congress to pass anti-fraud laws to discourage cybercrime.</a:t>
            </a:r>
            <a:endParaRPr sz="1600"/>
          </a:p>
          <a:p>
            <a:pPr indent="-330200" lvl="0" marL="457200" rtl="0" algn="l">
              <a:spcBef>
                <a:spcPts val="1000"/>
              </a:spcBef>
              <a:spcAft>
                <a:spcPts val="0"/>
              </a:spcAft>
              <a:buSzPts val="1600"/>
              <a:buChar char="●"/>
            </a:pPr>
            <a:r>
              <a:rPr lang="en" sz="1600"/>
              <a:t>In 2000, the SEC moved past simple anti-fraud laws by adopting the regulatory statute Regulation S-P.</a:t>
            </a:r>
            <a:endParaRPr sz="1600"/>
          </a:p>
          <a:p>
            <a:pPr indent="0" lvl="0" marL="0" rtl="0" algn="l">
              <a:spcBef>
                <a:spcPts val="800"/>
              </a:spcBef>
              <a:spcAft>
                <a:spcPts val="800"/>
              </a:spcAft>
              <a:buNone/>
            </a:pPr>
            <a:r>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2314" name="Shape 2314"/>
        <p:cNvGrpSpPr/>
        <p:nvPr/>
      </p:nvGrpSpPr>
      <p:grpSpPr>
        <a:xfrm>
          <a:off x="0" y="0"/>
          <a:ext cx="0" cy="0"/>
          <a:chOff x="0" y="0"/>
          <a:chExt cx="0" cy="0"/>
        </a:xfrm>
      </p:grpSpPr>
      <p:pic>
        <p:nvPicPr>
          <p:cNvPr id="2315" name="Google Shape;2315;p127"/>
          <p:cNvPicPr preferRelativeResize="0"/>
          <p:nvPr/>
        </p:nvPicPr>
        <p:blipFill rotWithShape="1">
          <a:blip r:embed="rId3">
            <a:alphaModFix/>
          </a:blip>
          <a:srcRect b="15512" l="4730" r="5502" t="16865"/>
          <a:stretch/>
        </p:blipFill>
        <p:spPr>
          <a:xfrm>
            <a:off x="-12300" y="1832525"/>
            <a:ext cx="9168600" cy="2877676"/>
          </a:xfrm>
          <a:prstGeom prst="rect">
            <a:avLst/>
          </a:prstGeom>
          <a:noFill/>
          <a:ln>
            <a:noFill/>
          </a:ln>
        </p:spPr>
      </p:pic>
      <p:sp>
        <p:nvSpPr>
          <p:cNvPr id="2316" name="Google Shape;2316;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7" name="Google Shape;2317;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Rule 30 of Regulation S-P (Safeguard Rule)</a:t>
            </a:r>
            <a:endParaRPr/>
          </a:p>
        </p:txBody>
      </p:sp>
      <p:sp>
        <p:nvSpPr>
          <p:cNvPr id="2318" name="Google Shape;2318;p127"/>
          <p:cNvSpPr txBox="1"/>
          <p:nvPr>
            <p:ph idx="1" type="subTitle"/>
          </p:nvPr>
        </p:nvSpPr>
        <p:spPr>
          <a:xfrm>
            <a:off x="0" y="635825"/>
            <a:ext cx="9144000" cy="1196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Regulation S-P</a:t>
            </a:r>
            <a:r>
              <a:rPr lang="en" sz="1600"/>
              <a:t> did not focus entirely on security, but Rule 30 mandated that organizations establish written policies and procedures designed to: </a:t>
            </a:r>
            <a:endParaRPr sz="1600"/>
          </a:p>
        </p:txBody>
      </p:sp>
      <p:sp>
        <p:nvSpPr>
          <p:cNvPr id="2319" name="Google Shape;2319;p127"/>
          <p:cNvSpPr/>
          <p:nvPr/>
        </p:nvSpPr>
        <p:spPr>
          <a:xfrm>
            <a:off x="3642450" y="2302363"/>
            <a:ext cx="1937700" cy="193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27"/>
          <p:cNvSpPr/>
          <p:nvPr/>
        </p:nvSpPr>
        <p:spPr>
          <a:xfrm>
            <a:off x="583500" y="2273488"/>
            <a:ext cx="1937700" cy="193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27"/>
          <p:cNvSpPr/>
          <p:nvPr/>
        </p:nvSpPr>
        <p:spPr>
          <a:xfrm>
            <a:off x="6701400" y="2273488"/>
            <a:ext cx="1937700" cy="193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27"/>
          <p:cNvSpPr txBox="1"/>
          <p:nvPr>
            <p:ph idx="1" type="subTitle"/>
          </p:nvPr>
        </p:nvSpPr>
        <p:spPr>
          <a:xfrm>
            <a:off x="589200" y="2360200"/>
            <a:ext cx="1932000" cy="17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24292E"/>
                </a:solidFill>
                <a:latin typeface="Roboto"/>
                <a:ea typeface="Roboto"/>
                <a:cs typeface="Roboto"/>
                <a:sym typeface="Roboto"/>
              </a:rPr>
              <a:t>Insure the </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security and confidentiality of customer records</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and information.</a:t>
            </a:r>
            <a:endParaRPr i="1" sz="1300">
              <a:latin typeface="Roboto"/>
              <a:ea typeface="Roboto"/>
              <a:cs typeface="Roboto"/>
              <a:sym typeface="Roboto"/>
            </a:endParaRPr>
          </a:p>
        </p:txBody>
      </p:sp>
      <p:sp>
        <p:nvSpPr>
          <p:cNvPr id="2323" name="Google Shape;2323;p127"/>
          <p:cNvSpPr txBox="1"/>
          <p:nvPr>
            <p:ph idx="2" type="subTitle"/>
          </p:nvPr>
        </p:nvSpPr>
        <p:spPr>
          <a:xfrm>
            <a:off x="3674250" y="2360200"/>
            <a:ext cx="1874100" cy="184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24292E"/>
                </a:solidFill>
                <a:latin typeface="Roboto"/>
                <a:ea typeface="Roboto"/>
                <a:cs typeface="Roboto"/>
                <a:sym typeface="Roboto"/>
              </a:rPr>
              <a:t>Protect against</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any anticipated threats or hazards to the security or integrity </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of customer records and information.</a:t>
            </a:r>
            <a:endParaRPr i="1" sz="1300">
              <a:solidFill>
                <a:srgbClr val="24292E"/>
              </a:solidFill>
              <a:latin typeface="Roboto"/>
              <a:ea typeface="Roboto"/>
              <a:cs typeface="Roboto"/>
              <a:sym typeface="Roboto"/>
            </a:endParaRPr>
          </a:p>
        </p:txBody>
      </p:sp>
      <p:sp>
        <p:nvSpPr>
          <p:cNvPr id="2324" name="Google Shape;2324;p127"/>
          <p:cNvSpPr txBox="1"/>
          <p:nvPr>
            <p:ph idx="3" type="subTitle"/>
          </p:nvPr>
        </p:nvSpPr>
        <p:spPr>
          <a:xfrm>
            <a:off x="6701400" y="2436400"/>
            <a:ext cx="1932000" cy="184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24292E"/>
                </a:solidFill>
                <a:latin typeface="Roboto"/>
                <a:ea typeface="Roboto"/>
                <a:cs typeface="Roboto"/>
                <a:sym typeface="Roboto"/>
              </a:rPr>
              <a:t>Protect against unauthorized access</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to or use of customer records or information that could result in substantial harm or inconvenience to</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any customer.</a:t>
            </a:r>
            <a:endParaRPr i="1" sz="1300">
              <a:solidFill>
                <a:schemeClr val="dk1"/>
              </a:solidFill>
              <a:latin typeface="Roboto"/>
              <a:ea typeface="Roboto"/>
              <a:cs typeface="Roboto"/>
              <a:sym typeface="Roboto"/>
            </a:endParaRPr>
          </a:p>
          <a:p>
            <a:pPr indent="0" lvl="0" marL="0" rtl="0" algn="ctr">
              <a:spcBef>
                <a:spcPts val="0"/>
              </a:spcBef>
              <a:spcAft>
                <a:spcPts val="0"/>
              </a:spcAft>
              <a:buNone/>
            </a:pPr>
            <a:r>
              <a:t/>
            </a:r>
            <a:endParaRPr i="1" sz="1300">
              <a:solidFill>
                <a:srgbClr val="24292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28" name="Shape 2328"/>
        <p:cNvGrpSpPr/>
        <p:nvPr/>
      </p:nvGrpSpPr>
      <p:grpSpPr>
        <a:xfrm>
          <a:off x="0" y="0"/>
          <a:ext cx="0" cy="0"/>
          <a:chOff x="0" y="0"/>
          <a:chExt cx="0" cy="0"/>
        </a:xfrm>
      </p:grpSpPr>
      <p:sp>
        <p:nvSpPr>
          <p:cNvPr id="2329" name="Google Shape;2329;p128"/>
          <p:cNvSpPr/>
          <p:nvPr/>
        </p:nvSpPr>
        <p:spPr>
          <a:xfrm>
            <a:off x="50" y="1544650"/>
            <a:ext cx="9144000" cy="3599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 Regulations</a:t>
            </a:r>
            <a:endParaRPr/>
          </a:p>
        </p:txBody>
      </p:sp>
      <p:sp>
        <p:nvSpPr>
          <p:cNvPr id="2331" name="Google Shape;2331;p128"/>
          <p:cNvSpPr txBox="1"/>
          <p:nvPr>
            <p:ph idx="1" type="subTitle"/>
          </p:nvPr>
        </p:nvSpPr>
        <p:spPr>
          <a:xfrm>
            <a:off x="0" y="675975"/>
            <a:ext cx="9144000" cy="364800"/>
          </a:xfrm>
          <a:prstGeom prst="rect">
            <a:avLst/>
          </a:prstGeom>
          <a:noFill/>
        </p:spPr>
        <p:txBody>
          <a:bodyPr anchorCtr="0" anchor="t" bIns="0" lIns="457200" spcFirstLastPara="1" rIns="457200" wrap="square" tIns="91425">
            <a:noAutofit/>
          </a:bodyPr>
          <a:lstStyle/>
          <a:p>
            <a:pPr indent="0" lvl="0" marL="0" rtl="0" algn="l">
              <a:spcBef>
                <a:spcPts val="0"/>
              </a:spcBef>
              <a:spcAft>
                <a:spcPts val="0"/>
              </a:spcAft>
              <a:buNone/>
            </a:pPr>
            <a:r>
              <a:rPr lang="en"/>
              <a:t>Additional regulatory statutes and administrative milestones followed in subsequent years. </a:t>
            </a:r>
            <a:endParaRPr/>
          </a:p>
        </p:txBody>
      </p:sp>
      <p:sp>
        <p:nvSpPr>
          <p:cNvPr id="2332" name="Google Shape;233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3" name="Google Shape;2333;p128"/>
          <p:cNvSpPr/>
          <p:nvPr/>
        </p:nvSpPr>
        <p:spPr>
          <a:xfrm>
            <a:off x="4836352" y="3148676"/>
            <a:ext cx="1958400" cy="133500"/>
          </a:xfrm>
          <a:prstGeom prst="rect">
            <a:avLst/>
          </a:prstGeom>
          <a:solidFill>
            <a:srgbClr val="E5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4" name="Google Shape;2334;p128"/>
          <p:cNvGrpSpPr/>
          <p:nvPr/>
        </p:nvGrpSpPr>
        <p:grpSpPr>
          <a:xfrm>
            <a:off x="4795366" y="2869266"/>
            <a:ext cx="92400" cy="411825"/>
            <a:chOff x="845575" y="2563700"/>
            <a:chExt cx="92400" cy="411825"/>
          </a:xfrm>
        </p:grpSpPr>
        <p:cxnSp>
          <p:nvCxnSpPr>
            <p:cNvPr id="2335" name="Google Shape;2335;p12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336" name="Google Shape;2336;p1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7" name="Google Shape;2337;p128"/>
          <p:cNvSpPr txBox="1"/>
          <p:nvPr/>
        </p:nvSpPr>
        <p:spPr>
          <a:xfrm>
            <a:off x="4513729" y="3284454"/>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2013</a:t>
            </a:r>
            <a:endParaRPr b="1" sz="1200">
              <a:latin typeface="Roboto"/>
              <a:ea typeface="Roboto"/>
              <a:cs typeface="Roboto"/>
              <a:sym typeface="Roboto"/>
            </a:endParaRPr>
          </a:p>
        </p:txBody>
      </p:sp>
      <p:sp>
        <p:nvSpPr>
          <p:cNvPr id="2338" name="Google Shape;2338;p128"/>
          <p:cNvSpPr txBox="1"/>
          <p:nvPr/>
        </p:nvSpPr>
        <p:spPr>
          <a:xfrm>
            <a:off x="4836350" y="1619000"/>
            <a:ext cx="3882600" cy="9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Regulation S-ID</a:t>
            </a:r>
            <a:endParaRPr b="1"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Also known as the </a:t>
            </a:r>
            <a:r>
              <a:rPr i="1" lang="en" sz="1100">
                <a:latin typeface="Roboto"/>
                <a:ea typeface="Roboto"/>
                <a:cs typeface="Roboto"/>
                <a:sym typeface="Roboto"/>
              </a:rPr>
              <a:t>Identity Theft Red Flags Rule</a:t>
            </a:r>
            <a:r>
              <a:rPr lang="en" sz="1100">
                <a:latin typeface="Roboto"/>
                <a:ea typeface="Roboto"/>
                <a:cs typeface="Roboto"/>
                <a:sym typeface="Roboto"/>
              </a:rPr>
              <a:t>. Enforced “final rules and guidelines to require certain regulated entities to establish programs to address risks of identity theft.” The first regulation to formally require corporations to protect consumers’ Non-Public Information (NPI).</a:t>
            </a:r>
            <a:endParaRPr sz="1100">
              <a:latin typeface="Roboto"/>
              <a:ea typeface="Roboto"/>
              <a:cs typeface="Roboto"/>
              <a:sym typeface="Roboto"/>
            </a:endParaRPr>
          </a:p>
        </p:txBody>
      </p:sp>
      <p:sp>
        <p:nvSpPr>
          <p:cNvPr id="2339" name="Google Shape;2339;p128"/>
          <p:cNvSpPr/>
          <p:nvPr/>
        </p:nvSpPr>
        <p:spPr>
          <a:xfrm>
            <a:off x="6794700" y="3148676"/>
            <a:ext cx="2349300" cy="13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0" name="Google Shape;2340;p128"/>
          <p:cNvGrpSpPr/>
          <p:nvPr/>
        </p:nvGrpSpPr>
        <p:grpSpPr>
          <a:xfrm rot="10800000">
            <a:off x="6747085" y="3148668"/>
            <a:ext cx="92400" cy="411825"/>
            <a:chOff x="2070100" y="2563700"/>
            <a:chExt cx="92400" cy="411825"/>
          </a:xfrm>
        </p:grpSpPr>
        <p:cxnSp>
          <p:nvCxnSpPr>
            <p:cNvPr id="2341" name="Google Shape;2341;p12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342" name="Google Shape;2342;p12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3" name="Google Shape;2343;p128"/>
          <p:cNvSpPr txBox="1"/>
          <p:nvPr/>
        </p:nvSpPr>
        <p:spPr>
          <a:xfrm>
            <a:off x="6422860" y="2771797"/>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2014</a:t>
            </a:r>
            <a:endParaRPr b="1" sz="1200">
              <a:latin typeface="Roboto"/>
              <a:ea typeface="Roboto"/>
              <a:cs typeface="Roboto"/>
              <a:sym typeface="Roboto"/>
            </a:endParaRPr>
          </a:p>
        </p:txBody>
      </p:sp>
      <p:sp>
        <p:nvSpPr>
          <p:cNvPr id="2344" name="Google Shape;2344;p128"/>
          <p:cNvSpPr txBox="1"/>
          <p:nvPr/>
        </p:nvSpPr>
        <p:spPr>
          <a:xfrm>
            <a:off x="6663825" y="3563650"/>
            <a:ext cx="25392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Cybersecurity Regulation Blueprint</a:t>
            </a:r>
            <a:endParaRPr b="1" sz="1100">
              <a:latin typeface="Roboto"/>
              <a:ea typeface="Roboto"/>
              <a:cs typeface="Roboto"/>
              <a:sym typeface="Roboto"/>
            </a:endParaRPr>
          </a:p>
          <a:p>
            <a:pPr indent="0" lvl="0" marL="0" rtl="0" algn="l">
              <a:spcBef>
                <a:spcPts val="0"/>
              </a:spcBef>
              <a:spcAft>
                <a:spcPts val="1600"/>
              </a:spcAft>
              <a:buNone/>
            </a:pPr>
            <a:r>
              <a:rPr lang="en" sz="1100">
                <a:latin typeface="Roboto"/>
                <a:ea typeface="Roboto"/>
                <a:cs typeface="Roboto"/>
                <a:sym typeface="Roboto"/>
              </a:rPr>
              <a:t>Cybersecurity recognized as an </a:t>
            </a:r>
            <a:br>
              <a:rPr lang="en" sz="1100">
                <a:latin typeface="Roboto"/>
                <a:ea typeface="Roboto"/>
                <a:cs typeface="Roboto"/>
                <a:sym typeface="Roboto"/>
              </a:rPr>
            </a:br>
            <a:r>
              <a:rPr lang="en" sz="1100">
                <a:latin typeface="Roboto"/>
                <a:ea typeface="Roboto"/>
                <a:cs typeface="Roboto"/>
                <a:sym typeface="Roboto"/>
              </a:rPr>
              <a:t>exam priority, meaning the SEC will review a firm's security posture as a routine part of their evaluations and audit standards.</a:t>
            </a:r>
            <a:endParaRPr b="1" sz="1100">
              <a:latin typeface="Roboto"/>
              <a:ea typeface="Roboto"/>
              <a:cs typeface="Roboto"/>
              <a:sym typeface="Roboto"/>
            </a:endParaRPr>
          </a:p>
        </p:txBody>
      </p:sp>
      <p:sp>
        <p:nvSpPr>
          <p:cNvPr id="2345" name="Google Shape;2345;p128"/>
          <p:cNvSpPr/>
          <p:nvPr/>
        </p:nvSpPr>
        <p:spPr>
          <a:xfrm>
            <a:off x="919650" y="3148676"/>
            <a:ext cx="1958400" cy="133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28"/>
          <p:cNvSpPr txBox="1"/>
          <p:nvPr/>
        </p:nvSpPr>
        <p:spPr>
          <a:xfrm>
            <a:off x="483041" y="3284464"/>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2009</a:t>
            </a:r>
            <a:endParaRPr b="1" sz="1200">
              <a:latin typeface="Roboto"/>
              <a:ea typeface="Roboto"/>
              <a:cs typeface="Roboto"/>
              <a:sym typeface="Roboto"/>
            </a:endParaRPr>
          </a:p>
        </p:txBody>
      </p:sp>
      <p:grpSp>
        <p:nvGrpSpPr>
          <p:cNvPr id="2347" name="Google Shape;2347;p128"/>
          <p:cNvGrpSpPr/>
          <p:nvPr/>
        </p:nvGrpSpPr>
        <p:grpSpPr>
          <a:xfrm>
            <a:off x="868075" y="2869266"/>
            <a:ext cx="92400" cy="411825"/>
            <a:chOff x="845575" y="2563700"/>
            <a:chExt cx="92400" cy="411825"/>
          </a:xfrm>
        </p:grpSpPr>
        <p:cxnSp>
          <p:nvCxnSpPr>
            <p:cNvPr id="2348" name="Google Shape;2348;p12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349" name="Google Shape;2349;p1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0" name="Google Shape;2350;p128"/>
          <p:cNvSpPr txBox="1"/>
          <p:nvPr/>
        </p:nvSpPr>
        <p:spPr>
          <a:xfrm>
            <a:off x="919650" y="1876400"/>
            <a:ext cx="19584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Regulation S-AM</a:t>
            </a:r>
            <a:endParaRPr b="1" sz="1100">
              <a:latin typeface="Roboto"/>
              <a:ea typeface="Roboto"/>
              <a:cs typeface="Roboto"/>
              <a:sym typeface="Roboto"/>
            </a:endParaRPr>
          </a:p>
          <a:p>
            <a:pPr indent="0" lvl="0" marL="0" rtl="0" algn="l">
              <a:spcBef>
                <a:spcPts val="0"/>
              </a:spcBef>
              <a:spcAft>
                <a:spcPts val="1600"/>
              </a:spcAft>
              <a:buNone/>
            </a:pPr>
            <a:r>
              <a:rPr lang="en" sz="1100">
                <a:latin typeface="Roboto"/>
                <a:ea typeface="Roboto"/>
                <a:cs typeface="Roboto"/>
                <a:sym typeface="Roboto"/>
              </a:rPr>
              <a:t>Limits placed on when corporations can share consumers’ private information for advertising and marketing purposes. </a:t>
            </a:r>
            <a:endParaRPr b="1" sz="1100">
              <a:latin typeface="Roboto"/>
              <a:ea typeface="Roboto"/>
              <a:cs typeface="Roboto"/>
              <a:sym typeface="Roboto"/>
            </a:endParaRPr>
          </a:p>
        </p:txBody>
      </p:sp>
      <p:sp>
        <p:nvSpPr>
          <p:cNvPr id="2351" name="Google Shape;2351;p128"/>
          <p:cNvSpPr/>
          <p:nvPr/>
        </p:nvSpPr>
        <p:spPr>
          <a:xfrm>
            <a:off x="2878002" y="3148676"/>
            <a:ext cx="1958400" cy="133500"/>
          </a:xfrm>
          <a:prstGeom prst="rect">
            <a:avLst/>
          </a:prstGeom>
          <a:solidFill>
            <a:srgbClr val="55B5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28"/>
          <p:cNvSpPr txBox="1"/>
          <p:nvPr/>
        </p:nvSpPr>
        <p:spPr>
          <a:xfrm>
            <a:off x="2512645" y="2771797"/>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2011</a:t>
            </a:r>
            <a:endParaRPr b="1" sz="1200">
              <a:latin typeface="Roboto"/>
              <a:ea typeface="Roboto"/>
              <a:cs typeface="Roboto"/>
              <a:sym typeface="Roboto"/>
            </a:endParaRPr>
          </a:p>
        </p:txBody>
      </p:sp>
      <p:grpSp>
        <p:nvGrpSpPr>
          <p:cNvPr id="2353" name="Google Shape;2353;p128"/>
          <p:cNvGrpSpPr/>
          <p:nvPr/>
        </p:nvGrpSpPr>
        <p:grpSpPr>
          <a:xfrm rot="10800000">
            <a:off x="2836123" y="3148668"/>
            <a:ext cx="92400" cy="411825"/>
            <a:chOff x="2070100" y="2563700"/>
            <a:chExt cx="92400" cy="411825"/>
          </a:xfrm>
        </p:grpSpPr>
        <p:cxnSp>
          <p:nvCxnSpPr>
            <p:cNvPr id="2354" name="Google Shape;2354;p12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355" name="Google Shape;2355;p12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6" name="Google Shape;2356;p128"/>
          <p:cNvSpPr txBox="1"/>
          <p:nvPr/>
        </p:nvSpPr>
        <p:spPr>
          <a:xfrm>
            <a:off x="2760400" y="3563650"/>
            <a:ext cx="2890800" cy="13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Disclosure Guidance</a:t>
            </a:r>
            <a:endParaRPr b="1" sz="1100">
              <a:latin typeface="Roboto"/>
              <a:ea typeface="Roboto"/>
              <a:cs typeface="Roboto"/>
              <a:sym typeface="Roboto"/>
            </a:endParaRPr>
          </a:p>
          <a:p>
            <a:pPr indent="0" lvl="0" marL="0" rtl="0" algn="l">
              <a:spcBef>
                <a:spcPts val="0"/>
              </a:spcBef>
              <a:spcAft>
                <a:spcPts val="1600"/>
              </a:spcAft>
              <a:buNone/>
            </a:pPr>
            <a:r>
              <a:rPr lang="en" sz="1100">
                <a:solidFill>
                  <a:srgbClr val="24292E"/>
                </a:solidFill>
                <a:latin typeface="Roboto"/>
                <a:ea typeface="Roboto"/>
                <a:cs typeface="Roboto"/>
                <a:sym typeface="Roboto"/>
              </a:rPr>
              <a:t>Guidelines issued for when and how organizations should disclose breaches of cybersecurity. While not formal regulatory statutes with the force of law, these marked an important step towards cyber regulation.</a:t>
            </a:r>
            <a:endParaRPr b="1" sz="11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60" name="Shape 2360"/>
        <p:cNvGrpSpPr/>
        <p:nvPr/>
      </p:nvGrpSpPr>
      <p:grpSpPr>
        <a:xfrm>
          <a:off x="0" y="0"/>
          <a:ext cx="0" cy="0"/>
          <a:chOff x="0" y="0"/>
          <a:chExt cx="0" cy="0"/>
        </a:xfrm>
      </p:grpSpPr>
      <p:sp>
        <p:nvSpPr>
          <p:cNvPr id="2361" name="Google Shape;2361;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2" name="Google Shape;2362;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Common Governance Frameworks</a:t>
            </a:r>
            <a:endParaRPr/>
          </a:p>
        </p:txBody>
      </p:sp>
      <p:sp>
        <p:nvSpPr>
          <p:cNvPr id="2363" name="Google Shape;2363;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All security professionals must be familiar with the following frameworks: </a:t>
            </a:r>
            <a:endParaRPr/>
          </a:p>
        </p:txBody>
      </p:sp>
      <p:pic>
        <p:nvPicPr>
          <p:cNvPr id="2364" name="Google Shape;2364;p129"/>
          <p:cNvPicPr preferRelativeResize="0"/>
          <p:nvPr/>
        </p:nvPicPr>
        <p:blipFill>
          <a:blip r:embed="rId3">
            <a:alphaModFix/>
          </a:blip>
          <a:stretch>
            <a:fillRect/>
          </a:stretch>
        </p:blipFill>
        <p:spPr>
          <a:xfrm>
            <a:off x="367900" y="1171075"/>
            <a:ext cx="8408227" cy="3270150"/>
          </a:xfrm>
          <a:prstGeom prst="rect">
            <a:avLst/>
          </a:prstGeom>
          <a:noFill/>
          <a:ln>
            <a:noFill/>
          </a:ln>
        </p:spPr>
      </p:pic>
      <p:sp>
        <p:nvSpPr>
          <p:cNvPr id="2365" name="Google Shape;2365;p129"/>
          <p:cNvSpPr txBox="1"/>
          <p:nvPr>
            <p:ph idx="1" type="subTitle"/>
          </p:nvPr>
        </p:nvSpPr>
        <p:spPr>
          <a:xfrm>
            <a:off x="667125" y="1446637"/>
            <a:ext cx="2371500" cy="26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General Data Protection Regulation (GDPR)	</a:t>
            </a:r>
            <a:endParaRPr b="1"/>
          </a:p>
          <a:p>
            <a:pPr indent="0" lvl="0" marL="0" rtl="0" algn="l">
              <a:spcBef>
                <a:spcPts val="0"/>
              </a:spcBef>
              <a:spcAft>
                <a:spcPts val="0"/>
              </a:spcAft>
              <a:buNone/>
            </a:pPr>
            <a:r>
              <a:rPr lang="en">
                <a:solidFill>
                  <a:srgbClr val="24292E"/>
                </a:solidFill>
              </a:rPr>
              <a:t>protects the private data </a:t>
            </a:r>
            <a:br>
              <a:rPr lang="en">
                <a:solidFill>
                  <a:srgbClr val="24292E"/>
                </a:solidFill>
              </a:rPr>
            </a:br>
            <a:r>
              <a:rPr lang="en">
                <a:solidFill>
                  <a:srgbClr val="24292E"/>
                </a:solidFill>
              </a:rPr>
              <a:t>of all citizens of the EU </a:t>
            </a:r>
            <a:br>
              <a:rPr lang="en">
                <a:solidFill>
                  <a:srgbClr val="24292E"/>
                </a:solidFill>
              </a:rPr>
            </a:br>
            <a:r>
              <a:rPr lang="en">
                <a:solidFill>
                  <a:srgbClr val="24292E"/>
                </a:solidFill>
              </a:rPr>
              <a:t>and European Economic Area (EEA). </a:t>
            </a:r>
            <a:endParaRPr b="1"/>
          </a:p>
        </p:txBody>
      </p:sp>
      <p:sp>
        <p:nvSpPr>
          <p:cNvPr id="2366" name="Google Shape;2366;p129"/>
          <p:cNvSpPr txBox="1"/>
          <p:nvPr>
            <p:ph idx="2" type="subTitle"/>
          </p:nvPr>
        </p:nvSpPr>
        <p:spPr>
          <a:xfrm>
            <a:off x="3710250" y="1446637"/>
            <a:ext cx="2371500" cy="26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Health Insurance Portability and Accountability Act (HIPAA)</a:t>
            </a:r>
            <a:r>
              <a:rPr b="1" lang="en"/>
              <a:t> </a:t>
            </a:r>
            <a:r>
              <a:rPr lang="en">
                <a:solidFill>
                  <a:srgbClr val="24292E"/>
                </a:solidFill>
              </a:rPr>
              <a:t>mandates </a:t>
            </a:r>
            <a:br>
              <a:rPr lang="en">
                <a:solidFill>
                  <a:srgbClr val="24292E"/>
                </a:solidFill>
              </a:rPr>
            </a:br>
            <a:r>
              <a:rPr lang="en">
                <a:solidFill>
                  <a:srgbClr val="24292E"/>
                </a:solidFill>
              </a:rPr>
              <a:t>the protection of</a:t>
            </a:r>
            <a:br>
              <a:rPr lang="en">
                <a:solidFill>
                  <a:srgbClr val="24292E"/>
                </a:solidFill>
              </a:rPr>
            </a:br>
            <a:r>
              <a:rPr lang="en">
                <a:solidFill>
                  <a:srgbClr val="24292E"/>
                </a:solidFill>
              </a:rPr>
              <a:t>medical information.</a:t>
            </a:r>
            <a:endParaRPr b="1"/>
          </a:p>
        </p:txBody>
      </p:sp>
      <p:sp>
        <p:nvSpPr>
          <p:cNvPr id="2367" name="Google Shape;2367;p129"/>
          <p:cNvSpPr txBox="1"/>
          <p:nvPr>
            <p:ph idx="3" type="subTitle"/>
          </p:nvPr>
        </p:nvSpPr>
        <p:spPr>
          <a:xfrm>
            <a:off x="6388675" y="1657425"/>
            <a:ext cx="2371500" cy="245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Payment Card Industry Data Security Standard (PCI DSS)</a:t>
            </a:r>
            <a:r>
              <a:rPr lang="en">
                <a:solidFill>
                  <a:srgbClr val="24292E"/>
                </a:solidFill>
                <a:latin typeface="Arial"/>
                <a:ea typeface="Arial"/>
                <a:cs typeface="Arial"/>
                <a:sym typeface="Arial"/>
              </a:rPr>
              <a:t> </a:t>
            </a:r>
            <a:r>
              <a:rPr lang="en">
                <a:solidFill>
                  <a:srgbClr val="24292E"/>
                </a:solidFill>
              </a:rPr>
              <a:t>requires that</a:t>
            </a:r>
            <a:r>
              <a:rPr lang="en">
                <a:solidFill>
                  <a:srgbClr val="24292E"/>
                </a:solidFill>
              </a:rPr>
              <a:t> companies handling credit card transactions do so securely.</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1" name="Shape 2371"/>
        <p:cNvGrpSpPr/>
        <p:nvPr/>
      </p:nvGrpSpPr>
      <p:grpSpPr>
        <a:xfrm>
          <a:off x="0" y="0"/>
          <a:ext cx="0" cy="0"/>
          <a:chOff x="0" y="0"/>
          <a:chExt cx="0" cy="0"/>
        </a:xfrm>
      </p:grpSpPr>
      <p:sp>
        <p:nvSpPr>
          <p:cNvPr id="2372" name="Google Shape;2372;p130"/>
          <p:cNvSpPr/>
          <p:nvPr/>
        </p:nvSpPr>
        <p:spPr>
          <a:xfrm>
            <a:off x="1141275" y="19236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0"/>
          <p:cNvSpPr/>
          <p:nvPr/>
        </p:nvSpPr>
        <p:spPr>
          <a:xfrm>
            <a:off x="1141350" y="25147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0"/>
          <p:cNvSpPr/>
          <p:nvPr/>
        </p:nvSpPr>
        <p:spPr>
          <a:xfrm>
            <a:off x="1141350" y="31057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0"/>
          <p:cNvSpPr/>
          <p:nvPr/>
        </p:nvSpPr>
        <p:spPr>
          <a:xfrm>
            <a:off x="1141350" y="36968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0"/>
          <p:cNvSpPr/>
          <p:nvPr/>
        </p:nvSpPr>
        <p:spPr>
          <a:xfrm>
            <a:off x="1141275" y="42879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0"/>
          <p:cNvSpPr txBox="1"/>
          <p:nvPr>
            <p:ph idx="1" type="subTitle"/>
          </p:nvPr>
        </p:nvSpPr>
        <p:spPr>
          <a:xfrm>
            <a:off x="-164525" y="4307900"/>
            <a:ext cx="9450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HIPAA Enforcement Rule</a:t>
            </a:r>
            <a:r>
              <a:rPr lang="en" sz="1300">
                <a:solidFill>
                  <a:schemeClr val="dk1"/>
                </a:solidFill>
                <a:latin typeface="Roboto"/>
                <a:ea typeface="Roboto"/>
                <a:cs typeface="Roboto"/>
                <a:sym typeface="Roboto"/>
              </a:rPr>
              <a:t>: Provides guidelines for investigating non-compliant providers.</a:t>
            </a:r>
            <a:endParaRPr sz="1300">
              <a:latin typeface="Roboto"/>
              <a:ea typeface="Roboto"/>
              <a:cs typeface="Roboto"/>
              <a:sym typeface="Roboto"/>
            </a:endParaRPr>
          </a:p>
        </p:txBody>
      </p:sp>
      <p:pic>
        <p:nvPicPr>
          <p:cNvPr id="2378" name="Google Shape;2378;p130"/>
          <p:cNvPicPr preferRelativeResize="0"/>
          <p:nvPr/>
        </p:nvPicPr>
        <p:blipFill rotWithShape="1">
          <a:blip r:embed="rId3">
            <a:alphaModFix/>
          </a:blip>
          <a:srcRect b="1765" l="0" r="0" t="1774"/>
          <a:stretch/>
        </p:blipFill>
        <p:spPr>
          <a:xfrm>
            <a:off x="429768" y="1947672"/>
            <a:ext cx="577805" cy="446400"/>
          </a:xfrm>
          <a:prstGeom prst="rect">
            <a:avLst/>
          </a:prstGeom>
          <a:noFill/>
          <a:ln>
            <a:noFill/>
          </a:ln>
        </p:spPr>
      </p:pic>
      <p:pic>
        <p:nvPicPr>
          <p:cNvPr id="2379" name="Google Shape;2379;p130"/>
          <p:cNvPicPr preferRelativeResize="0"/>
          <p:nvPr/>
        </p:nvPicPr>
        <p:blipFill rotWithShape="1">
          <a:blip r:embed="rId4">
            <a:alphaModFix/>
          </a:blip>
          <a:srcRect b="1765" l="0" r="0" t="1774"/>
          <a:stretch/>
        </p:blipFill>
        <p:spPr>
          <a:xfrm>
            <a:off x="429768" y="2534647"/>
            <a:ext cx="577805" cy="446400"/>
          </a:xfrm>
          <a:prstGeom prst="rect">
            <a:avLst/>
          </a:prstGeom>
          <a:noFill/>
          <a:ln>
            <a:noFill/>
          </a:ln>
        </p:spPr>
      </p:pic>
      <p:pic>
        <p:nvPicPr>
          <p:cNvPr id="2380" name="Google Shape;2380;p130"/>
          <p:cNvPicPr preferRelativeResize="0"/>
          <p:nvPr/>
        </p:nvPicPr>
        <p:blipFill rotWithShape="1">
          <a:blip r:embed="rId5">
            <a:alphaModFix/>
          </a:blip>
          <a:srcRect b="1765" l="0" r="0" t="1774"/>
          <a:stretch/>
        </p:blipFill>
        <p:spPr>
          <a:xfrm>
            <a:off x="429768" y="3125722"/>
            <a:ext cx="577805" cy="446400"/>
          </a:xfrm>
          <a:prstGeom prst="rect">
            <a:avLst/>
          </a:prstGeom>
          <a:noFill/>
          <a:ln>
            <a:noFill/>
          </a:ln>
        </p:spPr>
      </p:pic>
      <p:pic>
        <p:nvPicPr>
          <p:cNvPr id="2381" name="Google Shape;2381;p130"/>
          <p:cNvPicPr preferRelativeResize="0"/>
          <p:nvPr/>
        </p:nvPicPr>
        <p:blipFill rotWithShape="1">
          <a:blip r:embed="rId6">
            <a:alphaModFix/>
          </a:blip>
          <a:srcRect b="1765" l="0" r="0" t="1774"/>
          <a:stretch/>
        </p:blipFill>
        <p:spPr>
          <a:xfrm>
            <a:off x="429768" y="3726785"/>
            <a:ext cx="577805" cy="446400"/>
          </a:xfrm>
          <a:prstGeom prst="rect">
            <a:avLst/>
          </a:prstGeom>
          <a:noFill/>
          <a:ln>
            <a:noFill/>
          </a:ln>
        </p:spPr>
      </p:pic>
      <p:pic>
        <p:nvPicPr>
          <p:cNvPr id="2382" name="Google Shape;2382;p130"/>
          <p:cNvPicPr preferRelativeResize="0"/>
          <p:nvPr/>
        </p:nvPicPr>
        <p:blipFill rotWithShape="1">
          <a:blip r:embed="rId7">
            <a:alphaModFix/>
          </a:blip>
          <a:srcRect b="1765" l="0" r="0" t="1774"/>
          <a:stretch/>
        </p:blipFill>
        <p:spPr>
          <a:xfrm>
            <a:off x="429768" y="4307922"/>
            <a:ext cx="577805" cy="446400"/>
          </a:xfrm>
          <a:prstGeom prst="rect">
            <a:avLst/>
          </a:prstGeom>
          <a:noFill/>
          <a:ln>
            <a:noFill/>
          </a:ln>
        </p:spPr>
      </p:pic>
      <p:sp>
        <p:nvSpPr>
          <p:cNvPr id="2383" name="Google Shape;2383;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Health Insurance Portability and Accountability Act (</a:t>
            </a:r>
            <a:r>
              <a:rPr lang="en"/>
              <a:t>HIPAA)</a:t>
            </a:r>
            <a:endParaRPr/>
          </a:p>
        </p:txBody>
      </p:sp>
      <p:sp>
        <p:nvSpPr>
          <p:cNvPr id="2384" name="Google Shape;2384;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5" name="Google Shape;2385;p130"/>
          <p:cNvSpPr txBox="1"/>
          <p:nvPr/>
        </p:nvSpPr>
        <p:spPr>
          <a:xfrm>
            <a:off x="382000" y="839200"/>
            <a:ext cx="8588100" cy="3648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800">
              <a:latin typeface="Roboto"/>
              <a:ea typeface="Roboto"/>
              <a:cs typeface="Roboto"/>
              <a:sym typeface="Roboto"/>
            </a:endParaRPr>
          </a:p>
          <a:p>
            <a:pPr indent="0" lvl="0" marL="0" rtl="0" algn="l">
              <a:lnSpc>
                <a:spcPct val="114000"/>
              </a:lnSpc>
              <a:spcBef>
                <a:spcPts val="800"/>
              </a:spcBef>
              <a:spcAft>
                <a:spcPts val="800"/>
              </a:spcAft>
              <a:buNone/>
            </a:pPr>
            <a:r>
              <a:t/>
            </a:r>
            <a:endParaRPr>
              <a:latin typeface="Roboto"/>
              <a:ea typeface="Roboto"/>
              <a:cs typeface="Roboto"/>
              <a:sym typeface="Roboto"/>
            </a:endParaRPr>
          </a:p>
        </p:txBody>
      </p:sp>
      <p:sp>
        <p:nvSpPr>
          <p:cNvPr id="2386" name="Google Shape;2386;p130"/>
          <p:cNvSpPr txBox="1"/>
          <p:nvPr>
            <p:ph idx="3" type="body"/>
          </p:nvPr>
        </p:nvSpPr>
        <p:spPr>
          <a:xfrm>
            <a:off x="175" y="840125"/>
            <a:ext cx="9144000" cy="533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800"/>
              </a:spcAft>
              <a:buNone/>
            </a:pPr>
            <a:r>
              <a:rPr b="1" lang="en" sz="1600"/>
              <a:t>Title II: HIPAA Administrative Specification</a:t>
            </a:r>
            <a:r>
              <a:rPr lang="en" sz="1600"/>
              <a:t> is a provision e</a:t>
            </a:r>
            <a:r>
              <a:rPr lang="en" sz="1600"/>
              <a:t>stablishing privacy standards around electronic access to healthcare data. Organizations must uphold the following standards to remain HIPAA compliant:</a:t>
            </a:r>
            <a:endParaRPr sz="1600"/>
          </a:p>
        </p:txBody>
      </p:sp>
      <p:sp>
        <p:nvSpPr>
          <p:cNvPr id="2387" name="Google Shape;2387;p130"/>
          <p:cNvSpPr txBox="1"/>
          <p:nvPr>
            <p:ph idx="2" type="subTitle"/>
          </p:nvPr>
        </p:nvSpPr>
        <p:spPr>
          <a:xfrm>
            <a:off x="-164525" y="3726800"/>
            <a:ext cx="89823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HIPAA Security Rule</a:t>
            </a:r>
            <a:r>
              <a:rPr lang="en" sz="1300">
                <a:solidFill>
                  <a:schemeClr val="dk1"/>
                </a:solidFill>
                <a:latin typeface="Roboto"/>
                <a:ea typeface="Roboto"/>
                <a:cs typeface="Roboto"/>
                <a:sym typeface="Roboto"/>
              </a:rPr>
              <a:t>: Standardizes measures of patient data security. This defines how well data should be protected.</a:t>
            </a:r>
            <a:endParaRPr sz="1300">
              <a:solidFill>
                <a:schemeClr val="dk1"/>
              </a:solidFill>
              <a:latin typeface="Roboto"/>
              <a:ea typeface="Roboto"/>
              <a:cs typeface="Roboto"/>
              <a:sym typeface="Roboto"/>
            </a:endParaRPr>
          </a:p>
        </p:txBody>
      </p:sp>
      <p:sp>
        <p:nvSpPr>
          <p:cNvPr id="2388" name="Google Shape;2388;p130"/>
          <p:cNvSpPr txBox="1"/>
          <p:nvPr>
            <p:ph idx="3" type="subTitle"/>
          </p:nvPr>
        </p:nvSpPr>
        <p:spPr>
          <a:xfrm>
            <a:off x="-164525" y="3100800"/>
            <a:ext cx="9548700" cy="4863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HIPAA Privacy Rule</a:t>
            </a:r>
            <a:r>
              <a:rPr lang="en" sz="1300">
                <a:solidFill>
                  <a:schemeClr val="dk1"/>
                </a:solidFill>
                <a:latin typeface="Roboto"/>
                <a:ea typeface="Roboto"/>
                <a:cs typeface="Roboto"/>
                <a:sym typeface="Roboto"/>
              </a:rPr>
              <a:t>: Standardizes protections for individually identifiable health information, such as prescription information and lab results. This defines what data to protect.</a:t>
            </a:r>
            <a:endParaRPr sz="1300">
              <a:solidFill>
                <a:schemeClr val="dk1"/>
              </a:solidFill>
              <a:latin typeface="Roboto"/>
              <a:ea typeface="Roboto"/>
              <a:cs typeface="Roboto"/>
              <a:sym typeface="Roboto"/>
            </a:endParaRPr>
          </a:p>
        </p:txBody>
      </p:sp>
      <p:sp>
        <p:nvSpPr>
          <p:cNvPr id="2389" name="Google Shape;2389;p130"/>
          <p:cNvSpPr txBox="1"/>
          <p:nvPr>
            <p:ph idx="4" type="subTitle"/>
          </p:nvPr>
        </p:nvSpPr>
        <p:spPr>
          <a:xfrm>
            <a:off x="-164525" y="2512231"/>
            <a:ext cx="9548700" cy="4863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Transactions and Code Set Standard</a:t>
            </a:r>
            <a:r>
              <a:rPr lang="en" sz="1300">
                <a:solidFill>
                  <a:schemeClr val="dk1"/>
                </a:solidFill>
                <a:latin typeface="Roboto"/>
                <a:ea typeface="Roboto"/>
                <a:cs typeface="Roboto"/>
                <a:sym typeface="Roboto"/>
              </a:rPr>
              <a:t>: Standardizes health insurance claims.</a:t>
            </a:r>
            <a:endParaRPr sz="1300">
              <a:solidFill>
                <a:schemeClr val="dk1"/>
              </a:solidFill>
              <a:latin typeface="Roboto"/>
              <a:ea typeface="Roboto"/>
              <a:cs typeface="Roboto"/>
              <a:sym typeface="Roboto"/>
            </a:endParaRPr>
          </a:p>
        </p:txBody>
      </p:sp>
      <p:sp>
        <p:nvSpPr>
          <p:cNvPr id="2390" name="Google Shape;2390;p130"/>
          <p:cNvSpPr txBox="1"/>
          <p:nvPr>
            <p:ph idx="5" type="subTitle"/>
          </p:nvPr>
        </p:nvSpPr>
        <p:spPr>
          <a:xfrm>
            <a:off x="-164525" y="1921950"/>
            <a:ext cx="9320700" cy="4863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National Provider Identifier Standard</a:t>
            </a:r>
            <a:r>
              <a:rPr lang="en" sz="1300">
                <a:solidFill>
                  <a:schemeClr val="dk1"/>
                </a:solidFill>
                <a:latin typeface="Roboto"/>
                <a:ea typeface="Roboto"/>
                <a:cs typeface="Roboto"/>
                <a:sym typeface="Roboto"/>
              </a:rPr>
              <a:t>:</a:t>
            </a:r>
            <a:r>
              <a:rPr b="1" lang="en" sz="1300">
                <a:solidFill>
                  <a:schemeClr val="dk1"/>
                </a:solidFill>
                <a:latin typeface="Roboto"/>
                <a:ea typeface="Roboto"/>
                <a:cs typeface="Roboto"/>
                <a:sym typeface="Roboto"/>
              </a:rPr>
              <a:t> </a:t>
            </a:r>
            <a:r>
              <a:rPr lang="en" sz="1300">
                <a:solidFill>
                  <a:schemeClr val="dk1"/>
                </a:solidFill>
                <a:latin typeface="Roboto"/>
                <a:ea typeface="Roboto"/>
                <a:cs typeface="Roboto"/>
                <a:sym typeface="Roboto"/>
              </a:rPr>
              <a:t>Requires all healthcare entities (people, healthcare providers, health plans, and employers) to have an ID, called the National Provider Identifier (NID).</a:t>
            </a:r>
            <a:endParaRPr sz="13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4" name="Shape 2394"/>
        <p:cNvGrpSpPr/>
        <p:nvPr/>
      </p:nvGrpSpPr>
      <p:grpSpPr>
        <a:xfrm>
          <a:off x="0" y="0"/>
          <a:ext cx="0" cy="0"/>
          <a:chOff x="0" y="0"/>
          <a:chExt cx="0" cy="0"/>
        </a:xfrm>
      </p:grpSpPr>
      <p:sp>
        <p:nvSpPr>
          <p:cNvPr id="2395" name="Google Shape;2395;p13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396" name="Google Shape;2396;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7" name="Google Shape;2397;p13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2700">
                <a:latin typeface="Roboto Medium"/>
                <a:ea typeface="Roboto Medium"/>
                <a:cs typeface="Roboto Medium"/>
                <a:sym typeface="Roboto Medium"/>
              </a:rPr>
              <a:t>Activity:</a:t>
            </a:r>
            <a:r>
              <a:rPr lang="en" sz="2700">
                <a:latin typeface="Roboto Light"/>
                <a:ea typeface="Roboto Light"/>
                <a:cs typeface="Roboto Light"/>
                <a:sym typeface="Roboto Light"/>
              </a:rPr>
              <a:t> GDPR and PCI Compliance</a:t>
            </a:r>
            <a:endParaRPr sz="1600"/>
          </a:p>
          <a:p>
            <a:pPr indent="0" lvl="0" marL="0" rtl="0" algn="l">
              <a:lnSpc>
                <a:spcPct val="115000"/>
              </a:lnSpc>
              <a:spcBef>
                <a:spcPts val="800"/>
              </a:spcBef>
              <a:spcAft>
                <a:spcPts val="1200"/>
              </a:spcAft>
              <a:buClr>
                <a:schemeClr val="dk1"/>
              </a:buClr>
              <a:buSzPts val="1100"/>
              <a:buFont typeface="Arial"/>
              <a:buNone/>
            </a:pPr>
            <a:r>
              <a:rPr lang="en" sz="2000">
                <a:solidFill>
                  <a:srgbClr val="24292E"/>
                </a:solidFill>
                <a:latin typeface="Roboto Light"/>
                <a:ea typeface="Roboto Light"/>
                <a:cs typeface="Roboto Light"/>
                <a:sym typeface="Roboto Light"/>
              </a:rPr>
              <a:t>In this activity, you’ll explore the GDPR and </a:t>
            </a:r>
            <a:br>
              <a:rPr lang="en" sz="2000">
                <a:solidFill>
                  <a:srgbClr val="24292E"/>
                </a:solidFill>
                <a:latin typeface="Roboto Light"/>
                <a:ea typeface="Roboto Light"/>
                <a:cs typeface="Roboto Light"/>
                <a:sym typeface="Roboto Light"/>
              </a:rPr>
            </a:br>
            <a:r>
              <a:rPr lang="en" sz="2000">
                <a:solidFill>
                  <a:srgbClr val="24292E"/>
                </a:solidFill>
                <a:latin typeface="Roboto Light"/>
                <a:ea typeface="Roboto Light"/>
                <a:cs typeface="Roboto Light"/>
                <a:sym typeface="Roboto Light"/>
              </a:rPr>
              <a:t>PCI compliance framework and determine </a:t>
            </a:r>
            <a:br>
              <a:rPr lang="en" sz="2000">
                <a:solidFill>
                  <a:srgbClr val="24292E"/>
                </a:solidFill>
                <a:latin typeface="Roboto Light"/>
                <a:ea typeface="Roboto Light"/>
                <a:cs typeface="Roboto Light"/>
                <a:sym typeface="Roboto Light"/>
              </a:rPr>
            </a:br>
            <a:r>
              <a:rPr lang="en" sz="2000">
                <a:solidFill>
                  <a:srgbClr val="24292E"/>
                </a:solidFill>
                <a:latin typeface="Roboto Light"/>
                <a:ea typeface="Roboto Light"/>
                <a:cs typeface="Roboto Light"/>
                <a:sym typeface="Roboto Light"/>
              </a:rPr>
              <a:t>which data managed by GeldCorp is subject </a:t>
            </a:r>
            <a:br>
              <a:rPr lang="en" sz="2000">
                <a:solidFill>
                  <a:srgbClr val="24292E"/>
                </a:solidFill>
                <a:latin typeface="Roboto Light"/>
                <a:ea typeface="Roboto Light"/>
                <a:cs typeface="Roboto Light"/>
                <a:sym typeface="Roboto Light"/>
              </a:rPr>
            </a:br>
            <a:r>
              <a:rPr lang="en" sz="2000">
                <a:solidFill>
                  <a:srgbClr val="24292E"/>
                </a:solidFill>
                <a:latin typeface="Roboto Light"/>
                <a:ea typeface="Roboto Light"/>
                <a:cs typeface="Roboto Light"/>
                <a:sym typeface="Roboto Light"/>
              </a:rPr>
              <a:t>to their regulations.</a:t>
            </a:r>
            <a:endParaRPr sz="2000">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AAEBF2"/>
            </a:gs>
            <a:gs pos="100000">
              <a:srgbClr val="1AA0AE"/>
            </a:gs>
          </a:gsLst>
          <a:lin ang="5400012" scaled="0"/>
        </a:gradFill>
      </p:bgPr>
    </p:bg>
    <p:spTree>
      <p:nvGrpSpPr>
        <p:cNvPr id="2051" name="Shape 2051"/>
        <p:cNvGrpSpPr/>
        <p:nvPr/>
      </p:nvGrpSpPr>
      <p:grpSpPr>
        <a:xfrm>
          <a:off x="0" y="0"/>
          <a:ext cx="0" cy="0"/>
          <a:chOff x="0" y="0"/>
          <a:chExt cx="0" cy="0"/>
        </a:xfrm>
      </p:grpSpPr>
      <p:sp>
        <p:nvSpPr>
          <p:cNvPr id="2052" name="Google Shape;2052;p105"/>
          <p:cNvSpPr/>
          <p:nvPr/>
        </p:nvSpPr>
        <p:spPr>
          <a:xfrm>
            <a:off x="-28325" y="-9450"/>
            <a:ext cx="9172200" cy="5153100"/>
          </a:xfrm>
          <a:prstGeom prst="rect">
            <a:avLst/>
          </a:prstGeom>
          <a:gradFill>
            <a:gsLst>
              <a:gs pos="0">
                <a:srgbClr val="B1F4DB"/>
              </a:gs>
              <a:gs pos="100000">
                <a:srgbClr val="4FA78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05"/>
          <p:cNvSpPr/>
          <p:nvPr/>
        </p:nvSpPr>
        <p:spPr>
          <a:xfrm flipH="1">
            <a:off x="2938800" y="757350"/>
            <a:ext cx="6205200" cy="4386300"/>
          </a:xfrm>
          <a:prstGeom prst="rtTriangle">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2054" name="Google Shape;2054;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5" name="Google Shape;2055;p105"/>
          <p:cNvSpPr/>
          <p:nvPr/>
        </p:nvSpPr>
        <p:spPr>
          <a:xfrm>
            <a:off x="913200" y="891900"/>
            <a:ext cx="7317600" cy="1573500"/>
          </a:xfrm>
          <a:prstGeom prst="roundRect">
            <a:avLst>
              <a:gd fmla="val 441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Roboto"/>
                <a:ea typeface="Roboto"/>
                <a:cs typeface="Roboto"/>
                <a:sym typeface="Roboto"/>
              </a:rPr>
              <a:t>Structure of the security organization and </a:t>
            </a:r>
            <a:br>
              <a:rPr lang="en" sz="2800">
                <a:solidFill>
                  <a:schemeClr val="dk1"/>
                </a:solidFill>
                <a:latin typeface="Roboto"/>
                <a:ea typeface="Roboto"/>
                <a:cs typeface="Roboto"/>
                <a:sym typeface="Roboto"/>
              </a:rPr>
            </a:br>
            <a:r>
              <a:rPr lang="en" sz="2800">
                <a:solidFill>
                  <a:schemeClr val="dk1"/>
                </a:solidFill>
                <a:latin typeface="Roboto"/>
                <a:ea typeface="Roboto"/>
                <a:cs typeface="Roboto"/>
                <a:sym typeface="Roboto"/>
              </a:rPr>
              <a:t>the importance of security culture </a:t>
            </a:r>
            <a:endParaRPr sz="2800">
              <a:latin typeface="Roboto"/>
              <a:ea typeface="Roboto"/>
              <a:cs typeface="Roboto"/>
              <a:sym typeface="Roboto"/>
            </a:endParaRPr>
          </a:p>
        </p:txBody>
      </p:sp>
      <p:sp>
        <p:nvSpPr>
          <p:cNvPr id="2056" name="Google Shape;2056;p105"/>
          <p:cNvSpPr/>
          <p:nvPr/>
        </p:nvSpPr>
        <p:spPr>
          <a:xfrm>
            <a:off x="698025" y="604950"/>
            <a:ext cx="1644000" cy="5328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DAY 1 </a:t>
            </a:r>
            <a:endParaRPr sz="2400">
              <a:solidFill>
                <a:srgbClr val="FFFFFF"/>
              </a:solidFill>
              <a:latin typeface="Roboto"/>
              <a:ea typeface="Roboto"/>
              <a:cs typeface="Roboto"/>
              <a:sym typeface="Roboto"/>
            </a:endParaRPr>
          </a:p>
        </p:txBody>
      </p:sp>
      <p:sp>
        <p:nvSpPr>
          <p:cNvPr id="2057" name="Google Shape;2057;p105"/>
          <p:cNvSpPr/>
          <p:nvPr/>
        </p:nvSpPr>
        <p:spPr>
          <a:xfrm>
            <a:off x="913200" y="2973100"/>
            <a:ext cx="7317600" cy="1573500"/>
          </a:xfrm>
          <a:prstGeom prst="roundRect">
            <a:avLst>
              <a:gd fmla="val 441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Roboto"/>
                <a:ea typeface="Roboto"/>
                <a:cs typeface="Roboto"/>
                <a:sym typeface="Roboto"/>
              </a:rPr>
              <a:t>Threat modeling and risk analysis</a:t>
            </a:r>
            <a:endParaRPr sz="2800">
              <a:latin typeface="Roboto"/>
              <a:ea typeface="Roboto"/>
              <a:cs typeface="Roboto"/>
              <a:sym typeface="Roboto"/>
            </a:endParaRPr>
          </a:p>
        </p:txBody>
      </p:sp>
      <p:sp>
        <p:nvSpPr>
          <p:cNvPr id="2058" name="Google Shape;2058;p105"/>
          <p:cNvSpPr/>
          <p:nvPr/>
        </p:nvSpPr>
        <p:spPr>
          <a:xfrm>
            <a:off x="698025" y="2722900"/>
            <a:ext cx="1644000" cy="5328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DAY 2 </a:t>
            </a:r>
            <a:endParaRPr sz="24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1" name="Shape 2401"/>
        <p:cNvGrpSpPr/>
        <p:nvPr/>
      </p:nvGrpSpPr>
      <p:grpSpPr>
        <a:xfrm>
          <a:off x="0" y="0"/>
          <a:ext cx="0" cy="0"/>
          <a:chOff x="0" y="0"/>
          <a:chExt cx="0" cy="0"/>
        </a:xfrm>
      </p:grpSpPr>
      <p:sp>
        <p:nvSpPr>
          <p:cNvPr id="2402" name="Google Shape;2402;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3" name="Google Shape;2403;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7" name="Shape 2407"/>
        <p:cNvGrpSpPr/>
        <p:nvPr/>
      </p:nvGrpSpPr>
      <p:grpSpPr>
        <a:xfrm>
          <a:off x="0" y="0"/>
          <a:ext cx="0" cy="0"/>
          <a:chOff x="0" y="0"/>
          <a:chExt cx="0" cy="0"/>
        </a:xfrm>
      </p:grpSpPr>
      <p:sp>
        <p:nvSpPr>
          <p:cNvPr id="2408" name="Google Shape;2408;p133"/>
          <p:cNvSpPr txBox="1"/>
          <p:nvPr>
            <p:ph idx="4294967295" type="sldNum"/>
          </p:nvPr>
        </p:nvSpPr>
        <p:spPr>
          <a:xfrm>
            <a:off x="8607775" y="4957200"/>
            <a:ext cx="261900" cy="10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409" name="Google Shape;2409;p133" title="15 minute Countdown timer (with alarm)">
            <a:hlinkClick r:id="rId3"/>
          </p:cNvPr>
          <p:cNvPicPr preferRelativeResize="0"/>
          <p:nvPr/>
        </p:nvPicPr>
        <p:blipFill>
          <a:blip r:embed="rId4">
            <a:alphaModFix/>
          </a:blip>
          <a:stretch>
            <a:fillRect/>
          </a:stretch>
        </p:blipFill>
        <p:spPr>
          <a:xfrm>
            <a:off x="225875" y="3386400"/>
            <a:ext cx="2032000" cy="1524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3" name="Shape 2413"/>
        <p:cNvGrpSpPr/>
        <p:nvPr/>
      </p:nvGrpSpPr>
      <p:grpSpPr>
        <a:xfrm>
          <a:off x="0" y="0"/>
          <a:ext cx="0" cy="0"/>
          <a:chOff x="0" y="0"/>
          <a:chExt cx="0" cy="0"/>
        </a:xfrm>
      </p:grpSpPr>
      <p:sp>
        <p:nvSpPr>
          <p:cNvPr id="2414" name="Google Shape;2414;p13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Audit and Compliance</a:t>
            </a:r>
            <a:endParaRPr/>
          </a:p>
          <a:p>
            <a:pPr indent="0" lvl="0" marL="0" rtl="0" algn="ctr">
              <a:spcBef>
                <a:spcPts val="0"/>
              </a:spcBef>
              <a:spcAft>
                <a:spcPts val="0"/>
              </a:spcAft>
              <a:buNone/>
            </a:pPr>
            <a:r>
              <a:t/>
            </a:r>
            <a:endParaRPr/>
          </a:p>
        </p:txBody>
      </p:sp>
      <p:sp>
        <p:nvSpPr>
          <p:cNvPr id="2415" name="Google Shape;2415;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16" name="Google Shape;2416;p134"/>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0" name="Shape 2420"/>
        <p:cNvGrpSpPr/>
        <p:nvPr/>
      </p:nvGrpSpPr>
      <p:grpSpPr>
        <a:xfrm>
          <a:off x="0" y="0"/>
          <a:ext cx="0" cy="0"/>
          <a:chOff x="0" y="0"/>
          <a:chExt cx="0" cy="0"/>
        </a:xfrm>
      </p:grpSpPr>
      <p:pic>
        <p:nvPicPr>
          <p:cNvPr id="2421" name="Google Shape;2421;p135"/>
          <p:cNvPicPr preferRelativeResize="0"/>
          <p:nvPr/>
        </p:nvPicPr>
        <p:blipFill rotWithShape="1">
          <a:blip r:embed="rId3">
            <a:alphaModFix/>
          </a:blip>
          <a:srcRect b="15626" l="0" r="0" t="0"/>
          <a:stretch/>
        </p:blipFill>
        <p:spPr>
          <a:xfrm>
            <a:off x="-12300" y="0"/>
            <a:ext cx="9144000" cy="5143501"/>
          </a:xfrm>
          <a:prstGeom prst="rect">
            <a:avLst/>
          </a:prstGeom>
          <a:noFill/>
          <a:ln>
            <a:noFill/>
          </a:ln>
        </p:spPr>
      </p:pic>
      <p:sp>
        <p:nvSpPr>
          <p:cNvPr id="2422" name="Google Shape;2422;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3" name="Google Shape;2423;p135"/>
          <p:cNvSpPr/>
          <p:nvPr/>
        </p:nvSpPr>
        <p:spPr>
          <a:xfrm>
            <a:off x="372825" y="381400"/>
            <a:ext cx="3777300" cy="4404300"/>
          </a:xfrm>
          <a:prstGeom prst="rect">
            <a:avLst/>
          </a:prstGeom>
          <a:solidFill>
            <a:srgbClr val="FFFFFF"/>
          </a:solidFill>
          <a:ln>
            <a:noFill/>
          </a:ln>
          <a:effectLst>
            <a:outerShdw blurRad="328613" rotWithShape="0" algn="bl" dir="5400000" dist="19050">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5"/>
          <p:cNvSpPr txBox="1"/>
          <p:nvPr>
            <p:ph type="title"/>
          </p:nvPr>
        </p:nvSpPr>
        <p:spPr>
          <a:xfrm>
            <a:off x="199950" y="397700"/>
            <a:ext cx="45117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Compliance and Audit</a:t>
            </a:r>
            <a:endParaRPr/>
          </a:p>
        </p:txBody>
      </p:sp>
      <p:sp>
        <p:nvSpPr>
          <p:cNvPr id="2425" name="Google Shape;2425;p135"/>
          <p:cNvSpPr txBox="1"/>
          <p:nvPr>
            <p:ph idx="1" type="subTitle"/>
          </p:nvPr>
        </p:nvSpPr>
        <p:spPr>
          <a:xfrm>
            <a:off x="212250" y="1073675"/>
            <a:ext cx="4244400" cy="28527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Businesses must enforce </a:t>
            </a:r>
            <a:br>
              <a:rPr lang="en"/>
            </a:br>
            <a:r>
              <a:rPr lang="en"/>
              <a:t>policies </a:t>
            </a:r>
            <a:r>
              <a:rPr lang="en"/>
              <a:t>in order </a:t>
            </a:r>
            <a:r>
              <a:rPr lang="en"/>
              <a:t>to guarantee </a:t>
            </a:r>
            <a:r>
              <a:rPr b="1" lang="en"/>
              <a:t>compliance </a:t>
            </a:r>
            <a:r>
              <a:rPr lang="en"/>
              <a:t>with regulations.</a:t>
            </a:r>
            <a:endParaRPr/>
          </a:p>
          <a:p>
            <a:pPr indent="0" lvl="0" marL="0" rtl="0" algn="l">
              <a:lnSpc>
                <a:spcPct val="114000"/>
              </a:lnSpc>
              <a:spcBef>
                <a:spcPts val="800"/>
              </a:spcBef>
              <a:spcAft>
                <a:spcPts val="0"/>
              </a:spcAft>
              <a:buClr>
                <a:schemeClr val="dk1"/>
              </a:buClr>
              <a:buSzPts val="1100"/>
              <a:buFont typeface="Arial"/>
              <a:buNone/>
            </a:pPr>
            <a:r>
              <a:rPr lang="en" sz="1600">
                <a:solidFill>
                  <a:schemeClr val="dk1"/>
                </a:solidFill>
              </a:rPr>
              <a:t>An </a:t>
            </a:r>
            <a:r>
              <a:rPr b="1" lang="en" sz="1600">
                <a:solidFill>
                  <a:schemeClr val="dk1"/>
                </a:solidFill>
              </a:rPr>
              <a:t>audit</a:t>
            </a:r>
            <a:r>
              <a:rPr lang="en" sz="1600">
                <a:solidFill>
                  <a:schemeClr val="dk1"/>
                </a:solidFill>
              </a:rPr>
              <a:t> is the process of checking how well an organization is adhering </a:t>
            </a:r>
            <a:br>
              <a:rPr lang="en" sz="1600">
                <a:solidFill>
                  <a:schemeClr val="dk1"/>
                </a:solidFill>
              </a:rPr>
            </a:br>
            <a:r>
              <a:rPr lang="en" sz="1600">
                <a:solidFill>
                  <a:schemeClr val="dk1"/>
                </a:solidFill>
              </a:rPr>
              <a:t>to its policies. </a:t>
            </a:r>
            <a:endParaRPr sz="1600">
              <a:solidFill>
                <a:schemeClr val="dk1"/>
              </a:solidFill>
            </a:endParaRPr>
          </a:p>
          <a:p>
            <a:pPr indent="0" lvl="0" marL="457200" rtl="0" algn="l">
              <a:lnSpc>
                <a:spcPct val="114000"/>
              </a:lnSpc>
              <a:spcBef>
                <a:spcPts val="800"/>
              </a:spcBef>
              <a:spcAft>
                <a:spcPts val="0"/>
              </a:spcAft>
              <a:buClr>
                <a:schemeClr val="dk1"/>
              </a:buClr>
              <a:buSzPts val="1100"/>
              <a:buFont typeface="Arial"/>
              <a:buNone/>
            </a:pPr>
            <a:r>
              <a:rPr lang="en" sz="1600">
                <a:solidFill>
                  <a:srgbClr val="24292E"/>
                </a:solidFill>
              </a:rPr>
              <a:t>Audits are typically run to make sure an organization is upholding the statutes required by government frameworks.</a:t>
            </a:r>
            <a:endParaRPr sz="1600">
              <a:solidFill>
                <a:srgbClr val="24292E"/>
              </a:solidFill>
            </a:endParaRPr>
          </a:p>
          <a:p>
            <a:pPr indent="0" lvl="0" marL="0" rtl="0" algn="l">
              <a:lnSpc>
                <a:spcPct val="114000"/>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14000"/>
              </a:lnSpc>
              <a:spcBef>
                <a:spcPts val="800"/>
              </a:spcBef>
              <a:spcAft>
                <a:spcPts val="800"/>
              </a:spcAft>
              <a:buNone/>
            </a:pPr>
            <a:r>
              <a:rPr lang="en"/>
              <a:t> </a:t>
            </a:r>
            <a:endParaRPr/>
          </a:p>
        </p:txBody>
      </p:sp>
      <p:cxnSp>
        <p:nvCxnSpPr>
          <p:cNvPr id="2426" name="Google Shape;2426;p135"/>
          <p:cNvCxnSpPr/>
          <p:nvPr/>
        </p:nvCxnSpPr>
        <p:spPr>
          <a:xfrm>
            <a:off x="630200" y="1032175"/>
            <a:ext cx="3296400" cy="0"/>
          </a:xfrm>
          <a:prstGeom prst="straightConnector1">
            <a:avLst/>
          </a:prstGeom>
          <a:noFill/>
          <a:ln cap="flat" cmpd="sng" w="9525">
            <a:solidFill>
              <a:schemeClr val="dk2"/>
            </a:solidFill>
            <a:prstDash val="solid"/>
            <a:round/>
            <a:headEnd len="med" w="med" type="none"/>
            <a:tailEnd len="med" w="med" type="none"/>
          </a:ln>
        </p:spPr>
      </p:cxnSp>
      <p:pic>
        <p:nvPicPr>
          <p:cNvPr id="2427" name="Google Shape;2427;p135"/>
          <p:cNvPicPr preferRelativeResize="0"/>
          <p:nvPr/>
        </p:nvPicPr>
        <p:blipFill rotWithShape="1">
          <a:blip r:embed="rId4">
            <a:alphaModFix/>
          </a:blip>
          <a:srcRect b="1765" l="0" r="0" t="1774"/>
          <a:stretch/>
        </p:blipFill>
        <p:spPr>
          <a:xfrm>
            <a:off x="683725" y="3117676"/>
            <a:ext cx="389900" cy="301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7DE4"/>
        </a:solidFill>
      </p:bgPr>
    </p:bg>
    <p:spTree>
      <p:nvGrpSpPr>
        <p:cNvPr id="2431" name="Shape 2431"/>
        <p:cNvGrpSpPr/>
        <p:nvPr/>
      </p:nvGrpSpPr>
      <p:grpSpPr>
        <a:xfrm>
          <a:off x="0" y="0"/>
          <a:ext cx="0" cy="0"/>
          <a:chOff x="0" y="0"/>
          <a:chExt cx="0" cy="0"/>
        </a:xfrm>
      </p:grpSpPr>
      <p:pic>
        <p:nvPicPr>
          <p:cNvPr id="2432" name="Google Shape;2432;p136"/>
          <p:cNvPicPr preferRelativeResize="0"/>
          <p:nvPr/>
        </p:nvPicPr>
        <p:blipFill rotWithShape="1">
          <a:blip r:embed="rId3">
            <a:alphaModFix/>
          </a:blip>
          <a:srcRect b="30275" l="35280" r="29747" t="29972"/>
          <a:stretch/>
        </p:blipFill>
        <p:spPr>
          <a:xfrm>
            <a:off x="6757725" y="2455075"/>
            <a:ext cx="2398574" cy="2044624"/>
          </a:xfrm>
          <a:prstGeom prst="rect">
            <a:avLst/>
          </a:prstGeom>
          <a:noFill/>
          <a:ln>
            <a:noFill/>
          </a:ln>
        </p:spPr>
      </p:pic>
      <p:sp>
        <p:nvSpPr>
          <p:cNvPr id="2433" name="Google Shape;2433;p136"/>
          <p:cNvSpPr/>
          <p:nvPr/>
        </p:nvSpPr>
        <p:spPr>
          <a:xfrm>
            <a:off x="921225" y="3003550"/>
            <a:ext cx="5760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36"/>
          <p:cNvSpPr/>
          <p:nvPr/>
        </p:nvSpPr>
        <p:spPr>
          <a:xfrm>
            <a:off x="921225" y="3413967"/>
            <a:ext cx="5760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36"/>
          <p:cNvSpPr/>
          <p:nvPr/>
        </p:nvSpPr>
        <p:spPr>
          <a:xfrm>
            <a:off x="921225" y="3824396"/>
            <a:ext cx="5760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Performing an Audit</a:t>
            </a:r>
            <a:endParaRPr/>
          </a:p>
        </p:txBody>
      </p:sp>
      <p:sp>
        <p:nvSpPr>
          <p:cNvPr id="2437" name="Google Shape;2437;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8" name="Google Shape;2438;p136"/>
          <p:cNvSpPr txBox="1"/>
          <p:nvPr>
            <p:ph idx="1" type="subTitle"/>
          </p:nvPr>
        </p:nvSpPr>
        <p:spPr>
          <a:xfrm>
            <a:off x="0" y="675975"/>
            <a:ext cx="9144000" cy="34785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Auditors refer to each rule in the framework, and check that the business </a:t>
            </a:r>
            <a:br>
              <a:rPr lang="en"/>
            </a:br>
            <a:r>
              <a:rPr lang="en"/>
              <a:t>is following it. </a:t>
            </a:r>
            <a:endParaRPr/>
          </a:p>
          <a:p>
            <a:pPr indent="0" lvl="0" marL="0" rtl="0" algn="l">
              <a:lnSpc>
                <a:spcPct val="115000"/>
              </a:lnSpc>
              <a:spcBef>
                <a:spcPts val="800"/>
              </a:spcBef>
              <a:spcAft>
                <a:spcPts val="0"/>
              </a:spcAft>
              <a:buNone/>
            </a:pPr>
            <a:r>
              <a:rPr lang="en"/>
              <a:t>If they find that the organization is in violation of a given mandate, </a:t>
            </a:r>
            <a:br>
              <a:rPr lang="en"/>
            </a:br>
            <a:r>
              <a:rPr lang="en"/>
              <a:t>they </a:t>
            </a:r>
            <a:r>
              <a:rPr b="1" lang="en"/>
              <a:t>notify the Compliance/Legal and Executive teams in a final report</a:t>
            </a:r>
            <a:r>
              <a:rPr lang="en"/>
              <a:t>.</a:t>
            </a:r>
            <a:endParaRPr/>
          </a:p>
          <a:p>
            <a:pPr indent="0" lvl="0" marL="0" rtl="0" algn="l">
              <a:lnSpc>
                <a:spcPct val="113000"/>
              </a:lnSpc>
              <a:spcBef>
                <a:spcPts val="800"/>
              </a:spcBef>
              <a:spcAft>
                <a:spcPts val="0"/>
              </a:spcAft>
              <a:buNone/>
            </a:pPr>
            <a:r>
              <a:rPr lang="en"/>
              <a:t>In the event a business is found to be non-compliant in any way, </a:t>
            </a:r>
            <a:br>
              <a:rPr lang="en"/>
            </a:br>
            <a:r>
              <a:rPr lang="en"/>
              <a:t>the organization will typically respond by:</a:t>
            </a:r>
            <a:endParaRPr/>
          </a:p>
          <a:p>
            <a:pPr indent="0" lvl="0" marL="640080" rtl="0" algn="l">
              <a:lnSpc>
                <a:spcPct val="112000"/>
              </a:lnSpc>
              <a:spcBef>
                <a:spcPts val="1600"/>
              </a:spcBef>
              <a:spcAft>
                <a:spcPts val="0"/>
              </a:spcAft>
              <a:buNone/>
            </a:pPr>
            <a:r>
              <a:rPr lang="en" sz="1400"/>
              <a:t>Acknowledging that they are aware of the non-compliance.</a:t>
            </a:r>
            <a:endParaRPr sz="1400"/>
          </a:p>
          <a:p>
            <a:pPr indent="0" lvl="0" marL="640080" rtl="0" algn="l">
              <a:lnSpc>
                <a:spcPct val="112000"/>
              </a:lnSpc>
              <a:spcBef>
                <a:spcPts val="1400"/>
              </a:spcBef>
              <a:spcAft>
                <a:spcPts val="0"/>
              </a:spcAft>
              <a:buNone/>
            </a:pPr>
            <a:r>
              <a:rPr lang="en" sz="1400"/>
              <a:t>Determining a timeline to fix the issue.</a:t>
            </a:r>
            <a:endParaRPr sz="1400"/>
          </a:p>
          <a:p>
            <a:pPr indent="0" lvl="0" marL="640080" rtl="0" algn="l">
              <a:lnSpc>
                <a:spcPct val="112000"/>
              </a:lnSpc>
              <a:spcBef>
                <a:spcPts val="1400"/>
              </a:spcBef>
              <a:spcAft>
                <a:spcPts val="1400"/>
              </a:spcAft>
              <a:buNone/>
            </a:pPr>
            <a:r>
              <a:rPr lang="en" sz="1400"/>
              <a:t>Developing a plan to bring the organization back into compliance.</a:t>
            </a:r>
            <a:endParaRPr sz="1400"/>
          </a:p>
        </p:txBody>
      </p:sp>
      <p:pic>
        <p:nvPicPr>
          <p:cNvPr id="2439" name="Google Shape;2439;p136"/>
          <p:cNvPicPr preferRelativeResize="0"/>
          <p:nvPr/>
        </p:nvPicPr>
        <p:blipFill rotWithShape="1">
          <a:blip r:embed="rId4">
            <a:alphaModFix/>
          </a:blip>
          <a:srcRect b="1765" l="0" r="0" t="1774"/>
          <a:stretch/>
        </p:blipFill>
        <p:spPr>
          <a:xfrm>
            <a:off x="455125" y="3041476"/>
            <a:ext cx="389900" cy="301225"/>
          </a:xfrm>
          <a:prstGeom prst="rect">
            <a:avLst/>
          </a:prstGeom>
          <a:noFill/>
          <a:ln>
            <a:noFill/>
          </a:ln>
        </p:spPr>
      </p:pic>
      <p:pic>
        <p:nvPicPr>
          <p:cNvPr id="2440" name="Google Shape;2440;p136"/>
          <p:cNvPicPr preferRelativeResize="0"/>
          <p:nvPr/>
        </p:nvPicPr>
        <p:blipFill rotWithShape="1">
          <a:blip r:embed="rId4">
            <a:alphaModFix/>
          </a:blip>
          <a:srcRect b="1765" l="0" r="0" t="1774"/>
          <a:stretch/>
        </p:blipFill>
        <p:spPr>
          <a:xfrm>
            <a:off x="455125" y="3451901"/>
            <a:ext cx="389900" cy="301225"/>
          </a:xfrm>
          <a:prstGeom prst="rect">
            <a:avLst/>
          </a:prstGeom>
          <a:noFill/>
          <a:ln>
            <a:noFill/>
          </a:ln>
        </p:spPr>
      </p:pic>
      <p:pic>
        <p:nvPicPr>
          <p:cNvPr id="2441" name="Google Shape;2441;p136"/>
          <p:cNvPicPr preferRelativeResize="0"/>
          <p:nvPr/>
        </p:nvPicPr>
        <p:blipFill rotWithShape="1">
          <a:blip r:embed="rId4">
            <a:alphaModFix/>
          </a:blip>
          <a:srcRect b="1765" l="0" r="0" t="1774"/>
          <a:stretch/>
        </p:blipFill>
        <p:spPr>
          <a:xfrm>
            <a:off x="455125" y="3862326"/>
            <a:ext cx="389900" cy="301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5" name="Shape 2445"/>
        <p:cNvGrpSpPr/>
        <p:nvPr/>
      </p:nvGrpSpPr>
      <p:grpSpPr>
        <a:xfrm>
          <a:off x="0" y="0"/>
          <a:ext cx="0" cy="0"/>
          <a:chOff x="0" y="0"/>
          <a:chExt cx="0" cy="0"/>
        </a:xfrm>
      </p:grpSpPr>
      <p:sp>
        <p:nvSpPr>
          <p:cNvPr id="2446" name="Google Shape;2446;p13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447" name="Google Shape;2447;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8" name="Google Shape;2448;p137"/>
          <p:cNvSpPr txBox="1"/>
          <p:nvPr>
            <p:ph idx="2" type="title"/>
          </p:nvPr>
        </p:nvSpPr>
        <p:spPr>
          <a:xfrm>
            <a:off x="273900" y="1042875"/>
            <a:ext cx="82617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lang="en" sz="2700">
                <a:solidFill>
                  <a:schemeClr val="dk1"/>
                </a:solidFill>
                <a:latin typeface="Roboto Medium"/>
                <a:ea typeface="Roboto Medium"/>
                <a:cs typeface="Roboto Medium"/>
                <a:sym typeface="Roboto Medium"/>
              </a:rPr>
              <a:t>Activity:</a:t>
            </a:r>
            <a:r>
              <a:rPr lang="en" sz="2700">
                <a:solidFill>
                  <a:schemeClr val="dk1"/>
                </a:solidFill>
                <a:latin typeface="Roboto Light"/>
                <a:ea typeface="Roboto Light"/>
                <a:cs typeface="Roboto Light"/>
                <a:sym typeface="Roboto Light"/>
              </a:rPr>
              <a:t> Audit Procedures</a:t>
            </a:r>
            <a:endParaRPr sz="16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sz="1700">
                <a:solidFill>
                  <a:srgbClr val="24292E"/>
                </a:solidFill>
                <a:latin typeface="Roboto Light"/>
                <a:ea typeface="Roboto Light"/>
                <a:cs typeface="Roboto Light"/>
                <a:sym typeface="Roboto Light"/>
              </a:rPr>
              <a:t>In this activity, you’ll review how </a:t>
            </a:r>
            <a:r>
              <a:rPr lang="en" sz="1700">
                <a:solidFill>
                  <a:srgbClr val="24292E"/>
                </a:solidFill>
                <a:latin typeface="Roboto Light"/>
                <a:ea typeface="Roboto Light"/>
                <a:cs typeface="Roboto Light"/>
                <a:sym typeface="Roboto Light"/>
              </a:rPr>
              <a:t>GeldCorp</a:t>
            </a:r>
            <a:r>
              <a:rPr lang="en" sz="1700">
                <a:solidFill>
                  <a:srgbClr val="24292E"/>
                </a:solidFill>
                <a:latin typeface="Roboto Light"/>
                <a:ea typeface="Roboto Light"/>
                <a:cs typeface="Roboto Light"/>
                <a:sym typeface="Roboto Light"/>
              </a:rPr>
              <a:t> collects and stores user data to ensure their processes are GDPR compliant. You’ll also identify any data that must be protected according to PCI standards.</a:t>
            </a:r>
            <a:endParaRPr sz="1700">
              <a:solidFill>
                <a:srgbClr val="24292E"/>
              </a:solidFill>
              <a:latin typeface="Roboto Light"/>
              <a:ea typeface="Roboto Light"/>
              <a:cs typeface="Roboto Light"/>
              <a:sym typeface="Roboto Light"/>
            </a:endParaRPr>
          </a:p>
          <a:p>
            <a:pPr indent="0" lvl="0" marL="0" rtl="0" algn="l">
              <a:lnSpc>
                <a:spcPct val="115000"/>
              </a:lnSpc>
              <a:spcBef>
                <a:spcPts val="1200"/>
              </a:spcBef>
              <a:spcAft>
                <a:spcPts val="1200"/>
              </a:spcAft>
              <a:buClr>
                <a:schemeClr val="dk1"/>
              </a:buClr>
              <a:buSzPts val="1100"/>
              <a:buFont typeface="Arial"/>
              <a:buNone/>
            </a:pPr>
            <a:r>
              <a:rPr lang="en" sz="1700">
                <a:solidFill>
                  <a:srgbClr val="24292E"/>
                </a:solidFill>
                <a:latin typeface="Roboto Light"/>
                <a:ea typeface="Roboto Light"/>
                <a:cs typeface="Roboto Light"/>
                <a:sym typeface="Roboto Light"/>
              </a:rPr>
              <a:t>Document any incidents of non-compliance so the organization can fix the issues. </a:t>
            </a:r>
            <a:endParaRPr sz="1700">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2" name="Shape 2452"/>
        <p:cNvGrpSpPr/>
        <p:nvPr/>
      </p:nvGrpSpPr>
      <p:grpSpPr>
        <a:xfrm>
          <a:off x="0" y="0"/>
          <a:ext cx="0" cy="0"/>
          <a:chOff x="0" y="0"/>
          <a:chExt cx="0" cy="0"/>
        </a:xfrm>
      </p:grpSpPr>
      <p:sp>
        <p:nvSpPr>
          <p:cNvPr id="2453" name="Google Shape;2453;p138"/>
          <p:cNvSpPr txBox="1"/>
          <p:nvPr>
            <p:ph type="title"/>
          </p:nvPr>
        </p:nvSpPr>
        <p:spPr>
          <a:xfrm>
            <a:off x="274350" y="1432425"/>
            <a:ext cx="8595300" cy="223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Continuity Planning and Disaster Recovery (BCP/DR)</a:t>
            </a:r>
            <a:endParaRPr/>
          </a:p>
        </p:txBody>
      </p:sp>
      <p:sp>
        <p:nvSpPr>
          <p:cNvPr id="2454" name="Google Shape;2454;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5" name="Google Shape;2455;p13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9" name="Shape 2459"/>
        <p:cNvGrpSpPr/>
        <p:nvPr/>
      </p:nvGrpSpPr>
      <p:grpSpPr>
        <a:xfrm>
          <a:off x="0" y="0"/>
          <a:ext cx="0" cy="0"/>
          <a:chOff x="0" y="0"/>
          <a:chExt cx="0" cy="0"/>
        </a:xfrm>
      </p:grpSpPr>
      <p:pic>
        <p:nvPicPr>
          <p:cNvPr id="2460" name="Google Shape;2460;p139"/>
          <p:cNvPicPr preferRelativeResize="0"/>
          <p:nvPr/>
        </p:nvPicPr>
        <p:blipFill rotWithShape="1">
          <a:blip r:embed="rId3">
            <a:alphaModFix/>
          </a:blip>
          <a:srcRect b="18051" l="0" r="0" t="6952"/>
          <a:stretch/>
        </p:blipFill>
        <p:spPr>
          <a:xfrm>
            <a:off x="0" y="0"/>
            <a:ext cx="9144000" cy="5143500"/>
          </a:xfrm>
          <a:prstGeom prst="rect">
            <a:avLst/>
          </a:prstGeom>
          <a:noFill/>
          <a:ln>
            <a:noFill/>
          </a:ln>
        </p:spPr>
      </p:pic>
      <p:sp>
        <p:nvSpPr>
          <p:cNvPr id="2461" name="Google Shape;2461;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462" name="Google Shape;2462;p139"/>
          <p:cNvSpPr txBox="1"/>
          <p:nvPr>
            <p:ph type="title"/>
          </p:nvPr>
        </p:nvSpPr>
        <p:spPr>
          <a:xfrm>
            <a:off x="1286400" y="335575"/>
            <a:ext cx="6876000" cy="2405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All </a:t>
            </a:r>
            <a:r>
              <a:rPr lang="en">
                <a:solidFill>
                  <a:srgbClr val="FFFFFF"/>
                </a:solidFill>
                <a:latin typeface="Roboto"/>
                <a:ea typeface="Roboto"/>
                <a:cs typeface="Roboto"/>
                <a:sym typeface="Roboto"/>
              </a:rPr>
              <a:t>the</a:t>
            </a:r>
            <a:r>
              <a:rPr lang="en" sz="2400">
                <a:solidFill>
                  <a:srgbClr val="FFFFFF"/>
                </a:solidFill>
                <a:latin typeface="Roboto"/>
                <a:ea typeface="Roboto"/>
                <a:cs typeface="Roboto"/>
                <a:sym typeface="Roboto"/>
              </a:rPr>
              <a:t> machinery of governance and compliance can’t guarantee that an organization will not experience a breach. </a:t>
            </a:r>
            <a:endParaRPr sz="24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sz="2400">
                <a:solidFill>
                  <a:srgbClr val="FFFFFF"/>
                </a:solidFill>
                <a:latin typeface="Roboto"/>
                <a:ea typeface="Roboto"/>
                <a:cs typeface="Roboto"/>
                <a:sym typeface="Roboto"/>
              </a:rPr>
              <a:t>Businesses must still have contingency plans to prepare for the worst</a:t>
            </a:r>
            <a:r>
              <a:rPr lang="en">
                <a:solidFill>
                  <a:srgbClr val="FFFFFF"/>
                </a:solidFill>
                <a:latin typeface="Roboto"/>
                <a:ea typeface="Roboto"/>
                <a:cs typeface="Roboto"/>
                <a:sym typeface="Roboto"/>
              </a:rPr>
              <a:t>.</a:t>
            </a:r>
            <a:r>
              <a:rPr lang="en" sz="2400">
                <a:solidFill>
                  <a:srgbClr val="FFFFFF"/>
                </a:solidFill>
                <a:latin typeface="Roboto"/>
                <a:ea typeface="Roboto"/>
                <a:cs typeface="Roboto"/>
                <a:sym typeface="Roboto"/>
              </a:rPr>
              <a:t> </a:t>
            </a:r>
            <a:endParaRPr sz="2400">
              <a:solidFill>
                <a:srgbClr val="FFFFFF"/>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6" name="Shape 2466"/>
        <p:cNvGrpSpPr/>
        <p:nvPr/>
      </p:nvGrpSpPr>
      <p:grpSpPr>
        <a:xfrm>
          <a:off x="0" y="0"/>
          <a:ext cx="0" cy="0"/>
          <a:chOff x="0" y="0"/>
          <a:chExt cx="0" cy="0"/>
        </a:xfrm>
      </p:grpSpPr>
      <p:pic>
        <p:nvPicPr>
          <p:cNvPr id="2467" name="Google Shape;2467;p140"/>
          <p:cNvPicPr preferRelativeResize="0"/>
          <p:nvPr/>
        </p:nvPicPr>
        <p:blipFill rotWithShape="1">
          <a:blip r:embed="rId3">
            <a:alphaModFix/>
          </a:blip>
          <a:srcRect b="0" l="0" r="15504" t="8875"/>
          <a:stretch/>
        </p:blipFill>
        <p:spPr>
          <a:xfrm>
            <a:off x="3934025" y="888375"/>
            <a:ext cx="5209974" cy="3746000"/>
          </a:xfrm>
          <a:prstGeom prst="rect">
            <a:avLst/>
          </a:prstGeom>
          <a:noFill/>
          <a:ln>
            <a:noFill/>
          </a:ln>
        </p:spPr>
      </p:pic>
      <p:sp>
        <p:nvSpPr>
          <p:cNvPr id="2468" name="Google Shape;2468;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Contingency</a:t>
            </a:r>
            <a:r>
              <a:rPr lang="en"/>
              <a:t> Planning for Business Continuity</a:t>
            </a:r>
            <a:endParaRPr/>
          </a:p>
        </p:txBody>
      </p:sp>
      <p:sp>
        <p:nvSpPr>
          <p:cNvPr id="2469" name="Google Shape;2469;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breach can have one of two results: </a:t>
            </a:r>
            <a:endParaRPr/>
          </a:p>
        </p:txBody>
      </p:sp>
      <p:sp>
        <p:nvSpPr>
          <p:cNvPr id="2470" name="Google Shape;2470;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1" name="Google Shape;2471;p140"/>
          <p:cNvSpPr txBox="1"/>
          <p:nvPr>
            <p:ph idx="3" type="body"/>
          </p:nvPr>
        </p:nvSpPr>
        <p:spPr>
          <a:xfrm>
            <a:off x="175" y="1284250"/>
            <a:ext cx="5464800" cy="3407400"/>
          </a:xfrm>
          <a:prstGeom prst="rect">
            <a:avLst/>
          </a:prstGeom>
        </p:spPr>
        <p:txBody>
          <a:bodyPr anchorCtr="0" anchor="t" bIns="914400" lIns="457200" spcFirstLastPara="1" rIns="457200" wrap="square" tIns="0">
            <a:noAutofit/>
          </a:bodyPr>
          <a:lstStyle/>
          <a:p>
            <a:pPr indent="0" lvl="0" marL="457200" rtl="0" algn="l">
              <a:lnSpc>
                <a:spcPct val="114000"/>
              </a:lnSpc>
              <a:spcBef>
                <a:spcPts val="0"/>
              </a:spcBef>
              <a:spcAft>
                <a:spcPts val="0"/>
              </a:spcAft>
              <a:buNone/>
            </a:pPr>
            <a:r>
              <a:rPr b="1" lang="en" sz="1800">
                <a:solidFill>
                  <a:srgbClr val="24292E"/>
                </a:solidFill>
              </a:rPr>
              <a:t>Mild / Moderate Breach</a:t>
            </a:r>
            <a:r>
              <a:rPr lang="en" sz="1800">
                <a:solidFill>
                  <a:srgbClr val="24292E"/>
                </a:solidFill>
              </a:rPr>
              <a:t>: The business has been impacted, but can still handle day-to-day operations at greater cost.</a:t>
            </a:r>
            <a:endParaRPr sz="1800">
              <a:solidFill>
                <a:srgbClr val="24292E"/>
              </a:solidFill>
            </a:endParaRPr>
          </a:p>
          <a:p>
            <a:pPr indent="0" lvl="0" marL="457200" rtl="0" algn="l">
              <a:lnSpc>
                <a:spcPct val="115000"/>
              </a:lnSpc>
              <a:spcBef>
                <a:spcPts val="1000"/>
              </a:spcBef>
              <a:spcAft>
                <a:spcPts val="0"/>
              </a:spcAft>
              <a:buNone/>
            </a:pPr>
            <a:r>
              <a:rPr b="1" lang="en" sz="1800">
                <a:solidFill>
                  <a:srgbClr val="24292E"/>
                </a:solidFill>
              </a:rPr>
              <a:t>Serious / Catastrophic Breach</a:t>
            </a:r>
            <a:r>
              <a:rPr lang="en" sz="1800">
                <a:solidFill>
                  <a:srgbClr val="24292E"/>
                </a:solidFill>
              </a:rPr>
              <a:t>: The business has been impacted so severely that they cannot operate. </a:t>
            </a:r>
            <a:endParaRPr sz="1800">
              <a:solidFill>
                <a:srgbClr val="24292E"/>
              </a:solidFill>
            </a:endParaRPr>
          </a:p>
          <a:p>
            <a:pPr indent="0" lvl="0" marL="457200" rtl="0" algn="l">
              <a:lnSpc>
                <a:spcPct val="115000"/>
              </a:lnSpc>
              <a:spcBef>
                <a:spcPts val="1000"/>
              </a:spcBef>
              <a:spcAft>
                <a:spcPts val="0"/>
              </a:spcAft>
              <a:buNone/>
            </a:pPr>
            <a:r>
              <a:rPr lang="en" sz="1800">
                <a:solidFill>
                  <a:srgbClr val="24292E"/>
                </a:solidFill>
              </a:rPr>
              <a:t>Instead, they must use their resources to </a:t>
            </a:r>
            <a:r>
              <a:rPr i="1" lang="en" sz="1800">
                <a:solidFill>
                  <a:srgbClr val="24292E"/>
                </a:solidFill>
              </a:rPr>
              <a:t>contain</a:t>
            </a:r>
            <a:r>
              <a:rPr lang="en" sz="1800">
                <a:solidFill>
                  <a:srgbClr val="24292E"/>
                </a:solidFill>
              </a:rPr>
              <a:t> the incident, </a:t>
            </a:r>
            <a:r>
              <a:rPr i="1" lang="en" sz="1800">
                <a:solidFill>
                  <a:srgbClr val="24292E"/>
                </a:solidFill>
              </a:rPr>
              <a:t>recover</a:t>
            </a:r>
            <a:r>
              <a:rPr lang="en" sz="1800">
                <a:solidFill>
                  <a:srgbClr val="24292E"/>
                </a:solidFill>
              </a:rPr>
              <a:t> from the disaster, and eventually </a:t>
            </a:r>
            <a:r>
              <a:rPr i="1" lang="en" sz="1800">
                <a:solidFill>
                  <a:srgbClr val="24292E"/>
                </a:solidFill>
              </a:rPr>
              <a:t>return</a:t>
            </a:r>
            <a:r>
              <a:rPr lang="en" sz="1800">
                <a:solidFill>
                  <a:srgbClr val="24292E"/>
                </a:solidFill>
              </a:rPr>
              <a:t> to operation.</a:t>
            </a:r>
            <a:endParaRPr sz="1800">
              <a:solidFill>
                <a:srgbClr val="24292E"/>
              </a:solidFill>
            </a:endParaRPr>
          </a:p>
          <a:p>
            <a:pPr indent="0" lvl="0" marL="0" rtl="0" algn="l">
              <a:spcBef>
                <a:spcPts val="1000"/>
              </a:spcBef>
              <a:spcAft>
                <a:spcPts val="800"/>
              </a:spcAft>
              <a:buNone/>
            </a:pPr>
            <a:r>
              <a:t/>
            </a:r>
            <a:endParaRPr/>
          </a:p>
        </p:txBody>
      </p:sp>
      <p:pic>
        <p:nvPicPr>
          <p:cNvPr id="2472" name="Google Shape;2472;p140"/>
          <p:cNvPicPr preferRelativeResize="0"/>
          <p:nvPr/>
        </p:nvPicPr>
        <p:blipFill rotWithShape="1">
          <a:blip r:embed="rId4">
            <a:alphaModFix/>
          </a:blip>
          <a:srcRect b="1765" l="0" r="0" t="1774"/>
          <a:stretch/>
        </p:blipFill>
        <p:spPr>
          <a:xfrm>
            <a:off x="455125" y="1284251"/>
            <a:ext cx="389900" cy="301225"/>
          </a:xfrm>
          <a:prstGeom prst="rect">
            <a:avLst/>
          </a:prstGeom>
          <a:noFill/>
          <a:ln>
            <a:noFill/>
          </a:ln>
        </p:spPr>
      </p:pic>
      <p:pic>
        <p:nvPicPr>
          <p:cNvPr id="2473" name="Google Shape;2473;p140"/>
          <p:cNvPicPr preferRelativeResize="0"/>
          <p:nvPr/>
        </p:nvPicPr>
        <p:blipFill rotWithShape="1">
          <a:blip r:embed="rId4">
            <a:alphaModFix/>
          </a:blip>
          <a:srcRect b="1765" l="0" r="0" t="1774"/>
          <a:stretch/>
        </p:blipFill>
        <p:spPr>
          <a:xfrm>
            <a:off x="455125" y="2336026"/>
            <a:ext cx="389900" cy="301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DAEB6"/>
        </a:solidFill>
      </p:bgPr>
    </p:bg>
    <p:spTree>
      <p:nvGrpSpPr>
        <p:cNvPr id="2477" name="Shape 2477"/>
        <p:cNvGrpSpPr/>
        <p:nvPr/>
      </p:nvGrpSpPr>
      <p:grpSpPr>
        <a:xfrm>
          <a:off x="0" y="0"/>
          <a:ext cx="0" cy="0"/>
          <a:chOff x="0" y="0"/>
          <a:chExt cx="0" cy="0"/>
        </a:xfrm>
      </p:grpSpPr>
      <p:sp>
        <p:nvSpPr>
          <p:cNvPr id="2478" name="Google Shape;2478;p141"/>
          <p:cNvSpPr/>
          <p:nvPr/>
        </p:nvSpPr>
        <p:spPr>
          <a:xfrm>
            <a:off x="661875" y="2256475"/>
            <a:ext cx="2252100" cy="2280600"/>
          </a:xfrm>
          <a:prstGeom prst="ellipse">
            <a:avLst/>
          </a:prstGeom>
          <a:solidFill>
            <a:srgbClr val="FFD966"/>
          </a:solidFill>
          <a:ln cap="flat" cmpd="sng" w="28575">
            <a:solidFill>
              <a:srgbClr val="FFD966"/>
            </a:solidFill>
            <a:prstDash val="solid"/>
            <a:round/>
            <a:headEnd len="sm" w="sm" type="none"/>
            <a:tailEnd len="sm" w="sm" type="none"/>
          </a:ln>
          <a:effectLst>
            <a:outerShdw blurRad="328613" rotWithShape="0" algn="bl" dir="5400000" dist="952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41"/>
          <p:cNvSpPr/>
          <p:nvPr/>
        </p:nvSpPr>
        <p:spPr>
          <a:xfrm>
            <a:off x="3445942" y="2256475"/>
            <a:ext cx="2252100" cy="2280600"/>
          </a:xfrm>
          <a:prstGeom prst="ellipse">
            <a:avLst/>
          </a:prstGeom>
          <a:solidFill>
            <a:srgbClr val="FFD966"/>
          </a:solidFill>
          <a:ln cap="flat" cmpd="sng" w="28575">
            <a:solidFill>
              <a:srgbClr val="FFD966"/>
            </a:solidFill>
            <a:prstDash val="solid"/>
            <a:round/>
            <a:headEnd len="sm" w="sm" type="none"/>
            <a:tailEnd len="sm" w="sm" type="none"/>
          </a:ln>
          <a:effectLst>
            <a:outerShdw blurRad="328613" rotWithShape="0" algn="bl" dir="5400000" dist="952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41"/>
          <p:cNvSpPr/>
          <p:nvPr/>
        </p:nvSpPr>
        <p:spPr>
          <a:xfrm>
            <a:off x="6230021" y="2256475"/>
            <a:ext cx="2252100" cy="2280600"/>
          </a:xfrm>
          <a:prstGeom prst="ellipse">
            <a:avLst/>
          </a:prstGeom>
          <a:solidFill>
            <a:srgbClr val="FFD966"/>
          </a:solidFill>
          <a:ln cap="flat" cmpd="sng" w="28575">
            <a:solidFill>
              <a:srgbClr val="FFD966"/>
            </a:solidFill>
            <a:prstDash val="solid"/>
            <a:round/>
            <a:headEnd len="sm" w="sm" type="none"/>
            <a:tailEnd len="sm" w="sm" type="none"/>
          </a:ln>
          <a:effectLst>
            <a:outerShdw blurRad="328613" rotWithShape="0" algn="bl" dir="5400000" dist="952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1" name="Google Shape;2481;p141"/>
          <p:cNvPicPr preferRelativeResize="0"/>
          <p:nvPr/>
        </p:nvPicPr>
        <p:blipFill>
          <a:blip r:embed="rId3">
            <a:alphaModFix/>
          </a:blip>
          <a:stretch>
            <a:fillRect/>
          </a:stretch>
        </p:blipFill>
        <p:spPr>
          <a:xfrm>
            <a:off x="-294350" y="1912800"/>
            <a:ext cx="9732677" cy="3294956"/>
          </a:xfrm>
          <a:prstGeom prst="rect">
            <a:avLst/>
          </a:prstGeom>
          <a:noFill/>
          <a:ln>
            <a:noFill/>
          </a:ln>
        </p:spPr>
      </p:pic>
      <p:sp>
        <p:nvSpPr>
          <p:cNvPr id="2482" name="Google Shape;2482;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Contingency Planning for Business Continuity</a:t>
            </a:r>
            <a:endParaRPr/>
          </a:p>
        </p:txBody>
      </p:sp>
      <p:sp>
        <p:nvSpPr>
          <p:cNvPr id="2483" name="Google Shape;2483;p141"/>
          <p:cNvSpPr txBox="1"/>
          <p:nvPr>
            <p:ph idx="1" type="subTitle"/>
          </p:nvPr>
        </p:nvSpPr>
        <p:spPr>
          <a:xfrm>
            <a:off x="0" y="675975"/>
            <a:ext cx="8918400" cy="1335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Business continuity planning</a:t>
            </a:r>
            <a:r>
              <a:rPr lang="en"/>
              <a:t> (BCP) and </a:t>
            </a:r>
            <a:r>
              <a:rPr b="1" lang="en"/>
              <a:t>disaster recovery</a:t>
            </a:r>
            <a:r>
              <a:rPr lang="en"/>
              <a:t> (DR) planning focus on contingency plans in the event of a disruption or disaster, and ensure that the business can resume daily operations.</a:t>
            </a:r>
            <a:endParaRPr/>
          </a:p>
        </p:txBody>
      </p:sp>
      <p:sp>
        <p:nvSpPr>
          <p:cNvPr id="2484" name="Google Shape;2484;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5" name="Google Shape;2485;p141"/>
          <p:cNvSpPr/>
          <p:nvPr/>
        </p:nvSpPr>
        <p:spPr>
          <a:xfrm>
            <a:off x="661875" y="4347600"/>
            <a:ext cx="2252100" cy="79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Cyber attacks</a:t>
            </a:r>
            <a:endParaRPr/>
          </a:p>
        </p:txBody>
      </p:sp>
      <p:sp>
        <p:nvSpPr>
          <p:cNvPr id="2486" name="Google Shape;2486;p141"/>
          <p:cNvSpPr/>
          <p:nvPr/>
        </p:nvSpPr>
        <p:spPr>
          <a:xfrm>
            <a:off x="3463350" y="4347600"/>
            <a:ext cx="2252100" cy="79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Human errors</a:t>
            </a:r>
            <a:endParaRPr/>
          </a:p>
        </p:txBody>
      </p:sp>
      <p:sp>
        <p:nvSpPr>
          <p:cNvPr id="2487" name="Google Shape;2487;p141"/>
          <p:cNvSpPr/>
          <p:nvPr/>
        </p:nvSpPr>
        <p:spPr>
          <a:xfrm>
            <a:off x="6264825" y="4347600"/>
            <a:ext cx="2202300" cy="79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Environmental disasters </a:t>
            </a:r>
            <a:endParaRPr/>
          </a:p>
        </p:txBody>
      </p:sp>
      <p:sp>
        <p:nvSpPr>
          <p:cNvPr id="2488" name="Google Shape;2488;p141"/>
          <p:cNvSpPr txBox="1"/>
          <p:nvPr>
            <p:ph idx="3" type="body"/>
          </p:nvPr>
        </p:nvSpPr>
        <p:spPr>
          <a:xfrm>
            <a:off x="0" y="1765675"/>
            <a:ext cx="9144000" cy="4908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2200">
                <a:solidFill>
                  <a:srgbClr val="FFD966"/>
                </a:solidFill>
              </a:rPr>
              <a:t>What are some</a:t>
            </a:r>
            <a:r>
              <a:rPr lang="en" sz="2200">
                <a:solidFill>
                  <a:srgbClr val="FFD966"/>
                </a:solidFill>
              </a:rPr>
              <a:t> possible disruptions or disasters? </a:t>
            </a:r>
            <a:endParaRPr sz="2200">
              <a:solidFill>
                <a:srgbClr val="FFD9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2" name="Shape 2062"/>
        <p:cNvGrpSpPr/>
        <p:nvPr/>
      </p:nvGrpSpPr>
      <p:grpSpPr>
        <a:xfrm>
          <a:off x="0" y="0"/>
          <a:ext cx="0" cy="0"/>
          <a:chOff x="0" y="0"/>
          <a:chExt cx="0" cy="0"/>
        </a:xfrm>
      </p:grpSpPr>
      <p:sp>
        <p:nvSpPr>
          <p:cNvPr id="2063" name="Google Shape;2063;p106"/>
          <p:cNvSpPr/>
          <p:nvPr/>
        </p:nvSpPr>
        <p:spPr>
          <a:xfrm>
            <a:off x="-28325" y="-9450"/>
            <a:ext cx="9172200" cy="5153100"/>
          </a:xfrm>
          <a:prstGeom prst="rect">
            <a:avLst/>
          </a:prstGeom>
          <a:gradFill>
            <a:gsLst>
              <a:gs pos="0">
                <a:srgbClr val="B1F4DB"/>
              </a:gs>
              <a:gs pos="100000">
                <a:srgbClr val="4FA78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06"/>
          <p:cNvSpPr/>
          <p:nvPr/>
        </p:nvSpPr>
        <p:spPr>
          <a:xfrm flipH="1">
            <a:off x="2938800" y="757350"/>
            <a:ext cx="6205200" cy="4386300"/>
          </a:xfrm>
          <a:prstGeom prst="rtTriangle">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2065" name="Google Shape;2065;p106"/>
          <p:cNvSpPr/>
          <p:nvPr/>
        </p:nvSpPr>
        <p:spPr>
          <a:xfrm>
            <a:off x="349825" y="1697900"/>
            <a:ext cx="8386500" cy="2987100"/>
          </a:xfrm>
          <a:prstGeom prst="roundRect">
            <a:avLst>
              <a:gd fmla="val 4414" name="adj"/>
            </a:avLst>
          </a:prstGeom>
          <a:solidFill>
            <a:srgbClr val="F3F3F3"/>
          </a:solidFill>
          <a:ln>
            <a:noFill/>
          </a:ln>
          <a:effectLst>
            <a:outerShdw blurRad="285750"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p:txBody>
      </p:sp>
      <p:sp>
        <p:nvSpPr>
          <p:cNvPr id="2066" name="Google Shape;2066;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7" name="Google Shape;2067;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Governance and Compliance</a:t>
            </a:r>
            <a:endParaRPr/>
          </a:p>
        </p:txBody>
      </p:sp>
      <p:sp>
        <p:nvSpPr>
          <p:cNvPr id="2068" name="Google Shape;2068;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Today we will cover governance, compliance, and business continuity planning and disaster recovery (BCP/DR).</a:t>
            </a:r>
            <a:endParaRPr/>
          </a:p>
        </p:txBody>
      </p:sp>
      <p:sp>
        <p:nvSpPr>
          <p:cNvPr id="2069" name="Google Shape;2069;p106"/>
          <p:cNvSpPr/>
          <p:nvPr/>
        </p:nvSpPr>
        <p:spPr>
          <a:xfrm>
            <a:off x="650000" y="2067175"/>
            <a:ext cx="2288700" cy="10134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06"/>
          <p:cNvSpPr/>
          <p:nvPr/>
        </p:nvSpPr>
        <p:spPr>
          <a:xfrm>
            <a:off x="650000" y="3386025"/>
            <a:ext cx="2288700" cy="10134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06"/>
          <p:cNvSpPr txBox="1"/>
          <p:nvPr/>
        </p:nvSpPr>
        <p:spPr>
          <a:xfrm>
            <a:off x="2784075" y="2067175"/>
            <a:ext cx="6085500" cy="2617800"/>
          </a:xfrm>
          <a:prstGeom prst="rect">
            <a:avLst/>
          </a:prstGeom>
          <a:noFill/>
          <a:ln>
            <a:noFill/>
          </a:ln>
        </p:spPr>
        <p:txBody>
          <a:bodyPr anchorCtr="0" anchor="t" bIns="914400" lIns="457200" spcFirstLastPara="1" rIns="457200" wrap="square" tIns="0">
            <a:noAutofit/>
          </a:bodyPr>
          <a:lstStyle/>
          <a:p>
            <a:pPr indent="0" lvl="0" marL="0" rtl="0" algn="l">
              <a:spcBef>
                <a:spcPts val="0"/>
              </a:spcBef>
              <a:spcAft>
                <a:spcPts val="0"/>
              </a:spcAft>
              <a:buNone/>
            </a:pPr>
            <a:r>
              <a:rPr lang="en" sz="1800">
                <a:solidFill>
                  <a:srgbClr val="24292E"/>
                </a:solidFill>
                <a:latin typeface="Roboto"/>
                <a:ea typeface="Roboto"/>
                <a:cs typeface="Roboto"/>
                <a:sym typeface="Roboto"/>
              </a:rPr>
              <a:t>C</a:t>
            </a:r>
            <a:r>
              <a:rPr i="1" lang="en" sz="1800">
                <a:solidFill>
                  <a:srgbClr val="24292E"/>
                </a:solidFill>
                <a:latin typeface="Roboto"/>
                <a:ea typeface="Roboto"/>
                <a:cs typeface="Roboto"/>
                <a:sym typeface="Roboto"/>
              </a:rPr>
              <a:t>odifying and enforcing proper behavior and operations</a:t>
            </a:r>
            <a:r>
              <a:rPr lang="en" sz="1800">
                <a:solidFill>
                  <a:srgbClr val="24292E"/>
                </a:solidFill>
                <a:latin typeface="Roboto"/>
                <a:ea typeface="Roboto"/>
                <a:cs typeface="Roboto"/>
                <a:sym typeface="Roboto"/>
              </a:rPr>
              <a:t>.</a:t>
            </a:r>
            <a:r>
              <a:rPr lang="en" sz="1800">
                <a:solidFill>
                  <a:srgbClr val="24292E"/>
                </a:solidFill>
                <a:latin typeface="Roboto"/>
                <a:ea typeface="Roboto"/>
                <a:cs typeface="Roboto"/>
                <a:sym typeface="Roboto"/>
              </a:rPr>
              <a:t> That is, establishing standards of “right” and “wrong,” and enforcing those standards.</a:t>
            </a:r>
            <a:r>
              <a:rPr lang="en" sz="1800">
                <a:latin typeface="Roboto"/>
                <a:ea typeface="Roboto"/>
                <a:cs typeface="Roboto"/>
                <a:sym typeface="Roboto"/>
              </a:rPr>
              <a:t> </a:t>
            </a:r>
            <a:br>
              <a:rPr lang="en" sz="1800">
                <a:latin typeface="Roboto"/>
                <a:ea typeface="Roboto"/>
                <a:cs typeface="Roboto"/>
                <a:sym typeface="Roboto"/>
              </a:rPr>
            </a:br>
            <a:endParaRPr sz="1800">
              <a:latin typeface="Roboto"/>
              <a:ea typeface="Roboto"/>
              <a:cs typeface="Roboto"/>
              <a:sym typeface="Roboto"/>
            </a:endParaRPr>
          </a:p>
          <a:p>
            <a:pPr indent="0" lvl="0" marL="0" rtl="0" algn="l">
              <a:spcBef>
                <a:spcPts val="1600"/>
              </a:spcBef>
              <a:spcAft>
                <a:spcPts val="1600"/>
              </a:spcAft>
              <a:buNone/>
            </a:pPr>
            <a:r>
              <a:rPr lang="en" sz="1800">
                <a:solidFill>
                  <a:schemeClr val="dk1"/>
                </a:solidFill>
                <a:latin typeface="Roboto"/>
                <a:ea typeface="Roboto"/>
                <a:cs typeface="Roboto"/>
                <a:sym typeface="Roboto"/>
              </a:rPr>
              <a:t>Enforcing the policies in order to meet those standards.</a:t>
            </a:r>
            <a:r>
              <a:rPr lang="en" sz="1800">
                <a:latin typeface="Roboto"/>
                <a:ea typeface="Roboto"/>
                <a:cs typeface="Roboto"/>
                <a:sym typeface="Roboto"/>
              </a:rPr>
              <a:t> </a:t>
            </a:r>
            <a:endParaRPr sz="1800">
              <a:latin typeface="Roboto"/>
              <a:ea typeface="Roboto"/>
              <a:cs typeface="Roboto"/>
              <a:sym typeface="Roboto"/>
            </a:endParaRPr>
          </a:p>
        </p:txBody>
      </p:sp>
      <p:sp>
        <p:nvSpPr>
          <p:cNvPr id="2072" name="Google Shape;2072;p106"/>
          <p:cNvSpPr txBox="1"/>
          <p:nvPr/>
        </p:nvSpPr>
        <p:spPr>
          <a:xfrm>
            <a:off x="704625" y="2310125"/>
            <a:ext cx="2185500" cy="5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2400">
                <a:solidFill>
                  <a:srgbClr val="FFFFFF"/>
                </a:solidFill>
                <a:latin typeface="Roboto Medium"/>
                <a:ea typeface="Roboto Medium"/>
                <a:cs typeface="Roboto Medium"/>
                <a:sym typeface="Roboto Medium"/>
              </a:rPr>
              <a:t>Governance</a:t>
            </a:r>
            <a:endParaRPr sz="2400">
              <a:solidFill>
                <a:srgbClr val="FFFFFF"/>
              </a:solidFill>
              <a:latin typeface="Roboto Medium"/>
              <a:ea typeface="Roboto Medium"/>
              <a:cs typeface="Roboto Medium"/>
              <a:sym typeface="Roboto Medium"/>
            </a:endParaRPr>
          </a:p>
        </p:txBody>
      </p:sp>
      <p:sp>
        <p:nvSpPr>
          <p:cNvPr id="2073" name="Google Shape;2073;p106"/>
          <p:cNvSpPr txBox="1"/>
          <p:nvPr/>
        </p:nvSpPr>
        <p:spPr>
          <a:xfrm>
            <a:off x="704625" y="3635775"/>
            <a:ext cx="2185500" cy="5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2400">
                <a:solidFill>
                  <a:srgbClr val="FFFFFF"/>
                </a:solidFill>
                <a:latin typeface="Roboto Medium"/>
                <a:ea typeface="Roboto Medium"/>
                <a:cs typeface="Roboto Medium"/>
                <a:sym typeface="Roboto Medium"/>
              </a:rPr>
              <a:t>Compliance</a:t>
            </a:r>
            <a:endParaRPr sz="2400">
              <a:solidFill>
                <a:srgbClr val="FFFFFF"/>
              </a:solidFill>
              <a:latin typeface="Roboto Medium"/>
              <a:ea typeface="Roboto Medium"/>
              <a:cs typeface="Roboto Medium"/>
              <a:sym typeface="Roboto Medium"/>
            </a:endParaRPr>
          </a:p>
        </p:txBody>
      </p:sp>
      <p:cxnSp>
        <p:nvCxnSpPr>
          <p:cNvPr id="2074" name="Google Shape;2074;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DAEB6"/>
        </a:solidFill>
      </p:bgPr>
    </p:bg>
    <p:spTree>
      <p:nvGrpSpPr>
        <p:cNvPr id="2492" name="Shape 2492"/>
        <p:cNvGrpSpPr/>
        <p:nvPr/>
      </p:nvGrpSpPr>
      <p:grpSpPr>
        <a:xfrm>
          <a:off x="0" y="0"/>
          <a:ext cx="0" cy="0"/>
          <a:chOff x="0" y="0"/>
          <a:chExt cx="0" cy="0"/>
        </a:xfrm>
      </p:grpSpPr>
      <p:pic>
        <p:nvPicPr>
          <p:cNvPr id="2493" name="Google Shape;2493;p142"/>
          <p:cNvPicPr preferRelativeResize="0"/>
          <p:nvPr/>
        </p:nvPicPr>
        <p:blipFill rotWithShape="1">
          <a:blip r:embed="rId3">
            <a:alphaModFix/>
          </a:blip>
          <a:srcRect b="0" l="49899" r="0" t="0"/>
          <a:stretch/>
        </p:blipFill>
        <p:spPr>
          <a:xfrm>
            <a:off x="4562203" y="1183050"/>
            <a:ext cx="4381598" cy="3643976"/>
          </a:xfrm>
          <a:prstGeom prst="rect">
            <a:avLst/>
          </a:prstGeom>
          <a:noFill/>
          <a:ln>
            <a:noFill/>
          </a:ln>
        </p:spPr>
      </p:pic>
      <p:sp>
        <p:nvSpPr>
          <p:cNvPr id="2494" name="Google Shape;2494;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Business </a:t>
            </a:r>
            <a:r>
              <a:rPr lang="en"/>
              <a:t>Continuity</a:t>
            </a:r>
            <a:r>
              <a:rPr lang="en"/>
              <a:t> Planning vs. Disaster Recovery</a:t>
            </a:r>
            <a:endParaRPr/>
          </a:p>
        </p:txBody>
      </p:sp>
      <p:sp>
        <p:nvSpPr>
          <p:cNvPr id="2495" name="Google Shape;2495;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 is important to note the differences between BCP and DR. </a:t>
            </a:r>
            <a:endParaRPr/>
          </a:p>
        </p:txBody>
      </p:sp>
      <p:sp>
        <p:nvSpPr>
          <p:cNvPr id="2496" name="Google Shape;2496;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97" name="Google Shape;2497;p142"/>
          <p:cNvPicPr preferRelativeResize="0"/>
          <p:nvPr/>
        </p:nvPicPr>
        <p:blipFill rotWithShape="1">
          <a:blip r:embed="rId4">
            <a:alphaModFix/>
          </a:blip>
          <a:srcRect b="0" l="0" r="49899" t="0"/>
          <a:stretch/>
        </p:blipFill>
        <p:spPr>
          <a:xfrm>
            <a:off x="198250" y="1183050"/>
            <a:ext cx="4381598" cy="3643976"/>
          </a:xfrm>
          <a:prstGeom prst="rect">
            <a:avLst/>
          </a:prstGeom>
          <a:noFill/>
          <a:ln>
            <a:noFill/>
          </a:ln>
        </p:spPr>
      </p:pic>
      <p:sp>
        <p:nvSpPr>
          <p:cNvPr id="2498" name="Google Shape;2498;p142"/>
          <p:cNvSpPr txBox="1"/>
          <p:nvPr/>
        </p:nvSpPr>
        <p:spPr>
          <a:xfrm>
            <a:off x="1246204" y="2170796"/>
            <a:ext cx="2285700" cy="189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latin typeface="Roboto"/>
                <a:ea typeface="Roboto"/>
                <a:cs typeface="Roboto"/>
                <a:sym typeface="Roboto"/>
              </a:rPr>
              <a:t>Business Continuity Planning</a:t>
            </a:r>
            <a:endParaRPr b="1" sz="1100">
              <a:latin typeface="Roboto"/>
              <a:ea typeface="Roboto"/>
              <a:cs typeface="Roboto"/>
              <a:sym typeface="Roboto"/>
            </a:endParaRPr>
          </a:p>
          <a:p>
            <a:pPr indent="0" lvl="0" marL="0" rtl="0" algn="ctr">
              <a:lnSpc>
                <a:spcPct val="115000"/>
              </a:lnSpc>
              <a:spcBef>
                <a:spcPts val="0"/>
              </a:spcBef>
              <a:spcAft>
                <a:spcPts val="0"/>
              </a:spcAft>
              <a:buNone/>
            </a:pPr>
            <a:r>
              <a:t/>
            </a:r>
            <a:endParaRPr sz="800">
              <a:latin typeface="Roboto"/>
              <a:ea typeface="Roboto"/>
              <a:cs typeface="Roboto"/>
              <a:sym typeface="Roboto"/>
            </a:endParaRPr>
          </a:p>
          <a:p>
            <a:pPr indent="0" lvl="0" marL="0" rtl="0" algn="ctr">
              <a:lnSpc>
                <a:spcPct val="115000"/>
              </a:lnSpc>
              <a:spcBef>
                <a:spcPts val="0"/>
              </a:spcBef>
              <a:spcAft>
                <a:spcPts val="1600"/>
              </a:spcAft>
              <a:buNone/>
            </a:pPr>
            <a:r>
              <a:rPr lang="en" sz="1200">
                <a:latin typeface="Roboto"/>
                <a:ea typeface="Roboto"/>
                <a:cs typeface="Roboto"/>
                <a:sym typeface="Roboto"/>
              </a:rPr>
              <a:t>Focuses on processes </a:t>
            </a:r>
            <a:br>
              <a:rPr lang="en" sz="1200">
                <a:latin typeface="Roboto"/>
                <a:ea typeface="Roboto"/>
                <a:cs typeface="Roboto"/>
                <a:sym typeface="Roboto"/>
              </a:rPr>
            </a:br>
            <a:r>
              <a:rPr lang="en" sz="1200">
                <a:latin typeface="Roboto"/>
                <a:ea typeface="Roboto"/>
                <a:cs typeface="Roboto"/>
                <a:sym typeface="Roboto"/>
              </a:rPr>
              <a:t>and procedures an organization must consider in order to ensure business </a:t>
            </a:r>
            <a:r>
              <a:rPr lang="en" sz="1200">
                <a:latin typeface="Roboto"/>
                <a:ea typeface="Roboto"/>
                <a:cs typeface="Roboto"/>
                <a:sym typeface="Roboto"/>
              </a:rPr>
              <a:t>critical</a:t>
            </a:r>
            <a:r>
              <a:rPr lang="en" sz="1200">
                <a:latin typeface="Roboto"/>
                <a:ea typeface="Roboto"/>
                <a:cs typeface="Roboto"/>
                <a:sym typeface="Roboto"/>
              </a:rPr>
              <a:t> functions continue </a:t>
            </a:r>
            <a:r>
              <a:rPr b="1" lang="en" sz="1200">
                <a:latin typeface="Roboto"/>
                <a:ea typeface="Roboto"/>
                <a:cs typeface="Roboto"/>
                <a:sym typeface="Roboto"/>
              </a:rPr>
              <a:t>during and after</a:t>
            </a:r>
            <a:r>
              <a:rPr lang="en" sz="1200">
                <a:latin typeface="Roboto"/>
                <a:ea typeface="Roboto"/>
                <a:cs typeface="Roboto"/>
                <a:sym typeface="Roboto"/>
              </a:rPr>
              <a:t> a disaster. </a:t>
            </a:r>
            <a:endParaRPr sz="1200"/>
          </a:p>
        </p:txBody>
      </p:sp>
      <p:sp>
        <p:nvSpPr>
          <p:cNvPr id="2499" name="Google Shape;2499;p142"/>
          <p:cNvSpPr txBox="1"/>
          <p:nvPr/>
        </p:nvSpPr>
        <p:spPr>
          <a:xfrm>
            <a:off x="5700761" y="2169424"/>
            <a:ext cx="2104500" cy="189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latin typeface="Roboto"/>
                <a:ea typeface="Roboto"/>
                <a:cs typeface="Roboto"/>
                <a:sym typeface="Roboto"/>
              </a:rPr>
              <a:t>Disaster Recovery</a:t>
            </a:r>
            <a:endParaRPr b="1" sz="1100">
              <a:latin typeface="Roboto"/>
              <a:ea typeface="Roboto"/>
              <a:cs typeface="Roboto"/>
              <a:sym typeface="Roboto"/>
            </a:endParaRPr>
          </a:p>
          <a:p>
            <a:pPr indent="0" lvl="0" marL="0" rtl="0" algn="ctr">
              <a:lnSpc>
                <a:spcPct val="115000"/>
              </a:lnSpc>
              <a:spcBef>
                <a:spcPts val="0"/>
              </a:spcBef>
              <a:spcAft>
                <a:spcPts val="0"/>
              </a:spcAft>
              <a:buNone/>
            </a:pPr>
            <a:r>
              <a:t/>
            </a:r>
            <a:endParaRPr sz="800">
              <a:latin typeface="Roboto"/>
              <a:ea typeface="Roboto"/>
              <a:cs typeface="Roboto"/>
              <a:sym typeface="Roboto"/>
            </a:endParaRPr>
          </a:p>
          <a:p>
            <a:pPr indent="0" lvl="0" marL="0" rtl="0" algn="ctr">
              <a:lnSpc>
                <a:spcPct val="115000"/>
              </a:lnSpc>
              <a:spcBef>
                <a:spcPts val="0"/>
              </a:spcBef>
              <a:spcAft>
                <a:spcPts val="1600"/>
              </a:spcAft>
              <a:buNone/>
            </a:pPr>
            <a:r>
              <a:rPr lang="en" sz="1200">
                <a:latin typeface="Roboto"/>
                <a:ea typeface="Roboto"/>
                <a:cs typeface="Roboto"/>
                <a:sym typeface="Roboto"/>
              </a:rPr>
              <a:t>Focuses on the specific steps an organization must take to resume work </a:t>
            </a:r>
            <a:br>
              <a:rPr lang="en" sz="1200">
                <a:latin typeface="Roboto"/>
                <a:ea typeface="Roboto"/>
                <a:cs typeface="Roboto"/>
                <a:sym typeface="Roboto"/>
              </a:rPr>
            </a:br>
            <a:r>
              <a:rPr b="1" lang="en" sz="1200">
                <a:latin typeface="Roboto"/>
                <a:ea typeface="Roboto"/>
                <a:cs typeface="Roboto"/>
                <a:sym typeface="Roboto"/>
              </a:rPr>
              <a:t>after</a:t>
            </a:r>
            <a:r>
              <a:rPr lang="en" sz="1200">
                <a:latin typeface="Roboto"/>
                <a:ea typeface="Roboto"/>
                <a:cs typeface="Roboto"/>
                <a:sym typeface="Roboto"/>
              </a:rPr>
              <a:t> a disaster. </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DAEB6"/>
        </a:solidFill>
      </p:bgPr>
    </p:bg>
    <p:spTree>
      <p:nvGrpSpPr>
        <p:cNvPr id="2503" name="Shape 2503"/>
        <p:cNvGrpSpPr/>
        <p:nvPr/>
      </p:nvGrpSpPr>
      <p:grpSpPr>
        <a:xfrm>
          <a:off x="0" y="0"/>
          <a:ext cx="0" cy="0"/>
          <a:chOff x="0" y="0"/>
          <a:chExt cx="0" cy="0"/>
        </a:xfrm>
      </p:grpSpPr>
      <p:sp>
        <p:nvSpPr>
          <p:cNvPr id="2504" name="Google Shape;2504;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Business Continuity Planning and Disaster Recovery</a:t>
            </a:r>
            <a:endParaRPr>
              <a:solidFill>
                <a:schemeClr val="dk1"/>
              </a:solidFill>
            </a:endParaRPr>
          </a:p>
          <a:p>
            <a:pPr indent="0" lvl="0" marL="0" rtl="0" algn="l">
              <a:spcBef>
                <a:spcPts val="0"/>
              </a:spcBef>
              <a:spcAft>
                <a:spcPts val="0"/>
              </a:spcAft>
              <a:buNone/>
            </a:pPr>
            <a:r>
              <a:t/>
            </a:r>
            <a:endParaRPr/>
          </a:p>
        </p:txBody>
      </p:sp>
      <p:sp>
        <p:nvSpPr>
          <p:cNvPr id="2505" name="Google Shape;2505;p143"/>
          <p:cNvSpPr txBox="1"/>
          <p:nvPr>
            <p:ph idx="1" type="subTitle"/>
          </p:nvPr>
        </p:nvSpPr>
        <p:spPr>
          <a:xfrm>
            <a:off x="0" y="675975"/>
            <a:ext cx="94776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t>BCP and DR both begin with a </a:t>
            </a:r>
            <a:r>
              <a:rPr lang="en" sz="1700"/>
              <a:t>contingency</a:t>
            </a:r>
            <a:r>
              <a:rPr lang="en" sz="1700"/>
              <a:t> planning policy and business impact analysis.</a:t>
            </a:r>
            <a:r>
              <a:rPr lang="en"/>
              <a:t> </a:t>
            </a:r>
            <a:endParaRPr/>
          </a:p>
        </p:txBody>
      </p:sp>
      <p:sp>
        <p:nvSpPr>
          <p:cNvPr id="2506" name="Google Shape;2506;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7" name="Google Shape;2507;p14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Contingency planning focuses mainly on the availability of information systems, taking into account the impact of the company </a:t>
            </a:r>
            <a:r>
              <a:rPr i="1" lang="en" sz="1200"/>
              <a:t>not</a:t>
            </a:r>
            <a:r>
              <a:rPr lang="en" sz="1200"/>
              <a:t> having access to these systems.</a:t>
            </a:r>
            <a:endParaRPr sz="1200"/>
          </a:p>
        </p:txBody>
      </p:sp>
      <p:sp>
        <p:nvSpPr>
          <p:cNvPr id="2508" name="Google Shape;2508;p14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Strategies for high-impact loss should consider high availability and redundancy options. For example, fully redundant load balanced systems at alternate sites, data mirroring, and offsite database replication.</a:t>
            </a:r>
            <a:endParaRPr sz="1200"/>
          </a:p>
        </p:txBody>
      </p:sp>
      <p:sp>
        <p:nvSpPr>
          <p:cNvPr id="2509" name="Google Shape;2509;p14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rPr lang="en" sz="1200"/>
              <a:t>High-availability options are normally expensive to set up, operate, and maintain and should be considered only for those high-impact information systems categorized with a high-availability security objective.</a:t>
            </a:r>
            <a:endParaRPr sz="1200"/>
          </a:p>
        </p:txBody>
      </p:sp>
      <p:sp>
        <p:nvSpPr>
          <p:cNvPr id="2510" name="Google Shape;2510;p14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lnSpc>
                <a:spcPct val="114000"/>
              </a:lnSpc>
              <a:spcBef>
                <a:spcPts val="0"/>
              </a:spcBef>
              <a:spcAft>
                <a:spcPts val="0"/>
              </a:spcAft>
              <a:buNone/>
            </a:pPr>
            <a:r>
              <a:rPr lang="en" sz="1200"/>
              <a:t>Lower-impact information systems may be able to use less expensive contingency options and tolerate longer downtimes for recovery or restoration of data.</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DAEB6"/>
        </a:solidFill>
      </p:bgPr>
    </p:bg>
    <p:spTree>
      <p:nvGrpSpPr>
        <p:cNvPr id="2514" name="Shape 2514"/>
        <p:cNvGrpSpPr/>
        <p:nvPr/>
      </p:nvGrpSpPr>
      <p:grpSpPr>
        <a:xfrm>
          <a:off x="0" y="0"/>
          <a:ext cx="0" cy="0"/>
          <a:chOff x="0" y="0"/>
          <a:chExt cx="0" cy="0"/>
        </a:xfrm>
      </p:grpSpPr>
      <p:sp>
        <p:nvSpPr>
          <p:cNvPr id="2515" name="Google Shape;2515;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6" name="Google Shape;2516;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NIST Impact levels</a:t>
            </a:r>
            <a:endParaRPr/>
          </a:p>
        </p:txBody>
      </p:sp>
      <p:sp>
        <p:nvSpPr>
          <p:cNvPr id="2517" name="Google Shape;2517;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The following descriptions of impact levels originally appear in NISTs</a:t>
            </a:r>
            <a:r>
              <a:rPr i="1" lang="en">
                <a:solidFill>
                  <a:schemeClr val="dk1"/>
                </a:solidFill>
              </a:rPr>
              <a:t> Contingency Planning Guide for Federal Information Systems</a:t>
            </a:r>
            <a:r>
              <a:rPr lang="en">
                <a:solidFill>
                  <a:schemeClr val="dk1"/>
                </a:solidFill>
              </a:rPr>
              <a:t>.</a:t>
            </a:r>
            <a:endParaRPr/>
          </a:p>
        </p:txBody>
      </p:sp>
      <p:sp>
        <p:nvSpPr>
          <p:cNvPr id="2518" name="Google Shape;2518;p144"/>
          <p:cNvSpPr/>
          <p:nvPr/>
        </p:nvSpPr>
        <p:spPr>
          <a:xfrm>
            <a:off x="818425" y="1610500"/>
            <a:ext cx="2013600" cy="4761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Low</a:t>
            </a:r>
            <a:endParaRPr sz="1800">
              <a:latin typeface="Roboto Medium"/>
              <a:ea typeface="Roboto Medium"/>
              <a:cs typeface="Roboto Medium"/>
              <a:sym typeface="Roboto Medium"/>
            </a:endParaRPr>
          </a:p>
        </p:txBody>
      </p:sp>
      <p:sp>
        <p:nvSpPr>
          <p:cNvPr id="2519" name="Google Shape;2519;p144"/>
          <p:cNvSpPr/>
          <p:nvPr/>
        </p:nvSpPr>
        <p:spPr>
          <a:xfrm>
            <a:off x="3552575" y="1610500"/>
            <a:ext cx="2013600" cy="476100"/>
          </a:xfrm>
          <a:prstGeom prst="roundRect">
            <a:avLst>
              <a:gd fmla="val 16667" name="adj"/>
            </a:avLst>
          </a:prstGeom>
          <a:solidFill>
            <a:srgbClr val="FFBA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Moderate</a:t>
            </a:r>
            <a:endParaRPr/>
          </a:p>
        </p:txBody>
      </p:sp>
      <p:sp>
        <p:nvSpPr>
          <p:cNvPr id="2520" name="Google Shape;2520;p144"/>
          <p:cNvSpPr/>
          <p:nvPr/>
        </p:nvSpPr>
        <p:spPr>
          <a:xfrm>
            <a:off x="6282475" y="1610500"/>
            <a:ext cx="2013600" cy="476100"/>
          </a:xfrm>
          <a:prstGeom prst="roundRect">
            <a:avLst>
              <a:gd fmla="val 16667" name="adj"/>
            </a:avLst>
          </a:prstGeom>
          <a:solidFill>
            <a:srgbClr val="E5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High</a:t>
            </a:r>
            <a:endParaRPr/>
          </a:p>
        </p:txBody>
      </p:sp>
      <p:sp>
        <p:nvSpPr>
          <p:cNvPr id="2521" name="Google Shape;2521;p144"/>
          <p:cNvSpPr txBox="1"/>
          <p:nvPr/>
        </p:nvSpPr>
        <p:spPr>
          <a:xfrm>
            <a:off x="753763" y="2209650"/>
            <a:ext cx="2146800" cy="2117100"/>
          </a:xfrm>
          <a:prstGeom prst="rect">
            <a:avLst/>
          </a:prstGeom>
          <a:solidFill>
            <a:srgbClr val="FFFBBB"/>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24292E"/>
                </a:solidFill>
                <a:latin typeface="Roboto"/>
                <a:ea typeface="Roboto"/>
                <a:cs typeface="Roboto"/>
                <a:sym typeface="Roboto"/>
              </a:rPr>
              <a:t>The loss of confidentiality, integrity or availability could be expected to have a </a:t>
            </a:r>
            <a:r>
              <a:rPr b="1" lang="en" sz="1300">
                <a:solidFill>
                  <a:srgbClr val="24292E"/>
                </a:solidFill>
                <a:latin typeface="Roboto"/>
                <a:ea typeface="Roboto"/>
                <a:cs typeface="Roboto"/>
                <a:sym typeface="Roboto"/>
              </a:rPr>
              <a:t>limited</a:t>
            </a:r>
            <a:r>
              <a:rPr lang="en" sz="1300">
                <a:solidFill>
                  <a:srgbClr val="24292E"/>
                </a:solidFill>
                <a:latin typeface="Roboto"/>
                <a:ea typeface="Roboto"/>
                <a:cs typeface="Roboto"/>
                <a:sym typeface="Roboto"/>
              </a:rPr>
              <a:t> adverse effect on organizational operations, assets and individuals. </a:t>
            </a:r>
            <a:endParaRPr sz="1300">
              <a:latin typeface="Roboto"/>
              <a:ea typeface="Roboto"/>
              <a:cs typeface="Roboto"/>
              <a:sym typeface="Roboto"/>
            </a:endParaRPr>
          </a:p>
        </p:txBody>
      </p:sp>
      <p:sp>
        <p:nvSpPr>
          <p:cNvPr id="2522" name="Google Shape;2522;p144"/>
          <p:cNvSpPr txBox="1"/>
          <p:nvPr/>
        </p:nvSpPr>
        <p:spPr>
          <a:xfrm>
            <a:off x="3488038" y="2189125"/>
            <a:ext cx="2146800" cy="2117100"/>
          </a:xfrm>
          <a:prstGeom prst="rect">
            <a:avLst/>
          </a:prstGeom>
          <a:solidFill>
            <a:srgbClr val="F7D497"/>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24292E"/>
                </a:solidFill>
                <a:latin typeface="Roboto"/>
                <a:ea typeface="Roboto"/>
                <a:cs typeface="Roboto"/>
                <a:sym typeface="Roboto"/>
              </a:rPr>
              <a:t>The loss of confidentiality, integrity or availability could be expected to have a </a:t>
            </a:r>
            <a:r>
              <a:rPr b="1" lang="en" sz="1300">
                <a:solidFill>
                  <a:srgbClr val="24292E"/>
                </a:solidFill>
                <a:latin typeface="Roboto"/>
                <a:ea typeface="Roboto"/>
                <a:cs typeface="Roboto"/>
                <a:sym typeface="Roboto"/>
              </a:rPr>
              <a:t>serious</a:t>
            </a:r>
            <a:r>
              <a:rPr lang="en" sz="1300">
                <a:solidFill>
                  <a:srgbClr val="24292E"/>
                </a:solidFill>
                <a:latin typeface="Roboto"/>
                <a:ea typeface="Roboto"/>
                <a:cs typeface="Roboto"/>
                <a:sym typeface="Roboto"/>
              </a:rPr>
              <a:t> adverse effect on organizational operations, assets and individuals. </a:t>
            </a:r>
            <a:endParaRPr sz="13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300">
              <a:solidFill>
                <a:srgbClr val="24292E"/>
              </a:solidFill>
              <a:latin typeface="Roboto"/>
              <a:ea typeface="Roboto"/>
              <a:cs typeface="Roboto"/>
              <a:sym typeface="Roboto"/>
            </a:endParaRPr>
          </a:p>
        </p:txBody>
      </p:sp>
      <p:sp>
        <p:nvSpPr>
          <p:cNvPr id="2523" name="Google Shape;2523;p144"/>
          <p:cNvSpPr txBox="1"/>
          <p:nvPr/>
        </p:nvSpPr>
        <p:spPr>
          <a:xfrm>
            <a:off x="6218188" y="2209675"/>
            <a:ext cx="2146800" cy="2117100"/>
          </a:xfrm>
          <a:prstGeom prst="rect">
            <a:avLst/>
          </a:prstGeom>
          <a:solidFill>
            <a:srgbClr val="F7C5C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4292E"/>
                </a:solidFill>
                <a:latin typeface="Roboto"/>
                <a:ea typeface="Roboto"/>
                <a:cs typeface="Roboto"/>
                <a:sym typeface="Roboto"/>
              </a:rPr>
              <a:t>The loss of confidentiality, integrity or availability could be expected to have a </a:t>
            </a:r>
            <a:r>
              <a:rPr b="1" lang="en" sz="1300">
                <a:solidFill>
                  <a:srgbClr val="24292E"/>
                </a:solidFill>
                <a:latin typeface="Roboto"/>
                <a:ea typeface="Roboto"/>
                <a:cs typeface="Roboto"/>
                <a:sym typeface="Roboto"/>
              </a:rPr>
              <a:t>severe or catastrophic</a:t>
            </a:r>
            <a:r>
              <a:rPr lang="en" sz="1300">
                <a:solidFill>
                  <a:srgbClr val="24292E"/>
                </a:solidFill>
                <a:latin typeface="Roboto"/>
                <a:ea typeface="Roboto"/>
                <a:cs typeface="Roboto"/>
                <a:sym typeface="Roboto"/>
              </a:rPr>
              <a:t> adverse effect on organizational operations, assets and individuals.</a:t>
            </a:r>
            <a:endParaRPr sz="1300">
              <a:latin typeface="Roboto"/>
              <a:ea typeface="Roboto"/>
              <a:cs typeface="Roboto"/>
              <a:sym typeface="Roboto"/>
            </a:endParaRPr>
          </a:p>
        </p:txBody>
      </p:sp>
      <p:cxnSp>
        <p:nvCxnSpPr>
          <p:cNvPr id="2524" name="Google Shape;2524;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25" name="Google Shape;2525;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24242"/>
            </a:gs>
            <a:gs pos="100000">
              <a:srgbClr val="010101"/>
            </a:gs>
          </a:gsLst>
          <a:lin ang="5400012" scaled="0"/>
        </a:gradFill>
      </p:bgPr>
    </p:bg>
    <p:spTree>
      <p:nvGrpSpPr>
        <p:cNvPr id="2529" name="Shape 2529"/>
        <p:cNvGrpSpPr/>
        <p:nvPr/>
      </p:nvGrpSpPr>
      <p:grpSpPr>
        <a:xfrm>
          <a:off x="0" y="0"/>
          <a:ext cx="0" cy="0"/>
          <a:chOff x="0" y="0"/>
          <a:chExt cx="0" cy="0"/>
        </a:xfrm>
      </p:grpSpPr>
      <p:pic>
        <p:nvPicPr>
          <p:cNvPr id="2530" name="Google Shape;2530;p145"/>
          <p:cNvPicPr preferRelativeResize="0"/>
          <p:nvPr/>
        </p:nvPicPr>
        <p:blipFill rotWithShape="1">
          <a:blip r:embed="rId3">
            <a:alphaModFix amt="95000"/>
          </a:blip>
          <a:srcRect b="30246" l="0" r="26378" t="7849"/>
          <a:stretch/>
        </p:blipFill>
        <p:spPr>
          <a:xfrm>
            <a:off x="0" y="-50"/>
            <a:ext cx="9168600" cy="5143500"/>
          </a:xfrm>
          <a:prstGeom prst="rect">
            <a:avLst/>
          </a:prstGeom>
          <a:noFill/>
          <a:ln>
            <a:noFill/>
          </a:ln>
        </p:spPr>
      </p:pic>
      <p:sp>
        <p:nvSpPr>
          <p:cNvPr id="2531" name="Google Shape;2531;p145"/>
          <p:cNvSpPr/>
          <p:nvPr/>
        </p:nvSpPr>
        <p:spPr>
          <a:xfrm>
            <a:off x="0" y="100"/>
            <a:ext cx="4492200" cy="5143500"/>
          </a:xfrm>
          <a:prstGeom prst="rect">
            <a:avLst/>
          </a:prstGeom>
          <a:solidFill>
            <a:srgbClr val="123D3F">
              <a:alpha val="95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532" name="Google Shape;2532;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Contingency</a:t>
            </a:r>
            <a:r>
              <a:rPr lang="en">
                <a:solidFill>
                  <a:srgbClr val="FFFFFF"/>
                </a:solidFill>
              </a:rPr>
              <a:t> Planning</a:t>
            </a:r>
            <a:endParaRPr>
              <a:solidFill>
                <a:srgbClr val="FFFFFF"/>
              </a:solidFill>
            </a:endParaRPr>
          </a:p>
        </p:txBody>
      </p:sp>
      <p:sp>
        <p:nvSpPr>
          <p:cNvPr id="2533" name="Google Shape;2533;p145"/>
          <p:cNvSpPr txBox="1"/>
          <p:nvPr>
            <p:ph idx="1" type="subTitle"/>
          </p:nvPr>
        </p:nvSpPr>
        <p:spPr>
          <a:xfrm>
            <a:off x="-12300" y="746450"/>
            <a:ext cx="4492200" cy="39351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solidFill>
                  <a:srgbClr val="FFFFFF"/>
                </a:solidFill>
              </a:rPr>
              <a:t>Contingency planning results in a </a:t>
            </a:r>
            <a:r>
              <a:rPr b="1" lang="en">
                <a:solidFill>
                  <a:srgbClr val="FFFFFF"/>
                </a:solidFill>
              </a:rPr>
              <a:t>contingency policy statement</a:t>
            </a:r>
            <a:r>
              <a:rPr lang="en">
                <a:solidFill>
                  <a:srgbClr val="FFFFFF"/>
                </a:solidFill>
              </a:rPr>
              <a:t>, which establishes the organization’s framework and responsibilities for maintaining confidentiality, integrity, and availability of data. It includes:</a:t>
            </a:r>
            <a:endParaRPr>
              <a:solidFill>
                <a:srgbClr val="FFFFFF"/>
              </a:solidFill>
              <a:highlight>
                <a:srgbClr val="1E1E1E"/>
              </a:highlight>
              <a:latin typeface="Courier New"/>
              <a:ea typeface="Courier New"/>
              <a:cs typeface="Courier New"/>
              <a:sym typeface="Courier New"/>
            </a:endParaRPr>
          </a:p>
          <a:p>
            <a:pPr indent="-330200" lvl="0" marL="457200" rtl="0" algn="l">
              <a:lnSpc>
                <a:spcPct val="100000"/>
              </a:lnSpc>
              <a:spcBef>
                <a:spcPts val="800"/>
              </a:spcBef>
              <a:spcAft>
                <a:spcPts val="0"/>
              </a:spcAft>
              <a:buClr>
                <a:srgbClr val="FFFFFF"/>
              </a:buClr>
              <a:buSzPts val="1600"/>
              <a:buChar char="●"/>
            </a:pPr>
            <a:r>
              <a:rPr lang="en" sz="1600">
                <a:solidFill>
                  <a:srgbClr val="FFFFFF"/>
                </a:solidFill>
              </a:rPr>
              <a:t>Responsibilities of an emergency response team</a:t>
            </a:r>
            <a:endParaRPr sz="1600">
              <a:solidFill>
                <a:srgbClr val="FFFFFF"/>
              </a:solidFill>
            </a:endParaRPr>
          </a:p>
          <a:p>
            <a:pPr indent="-330200" lvl="0" marL="457200" rtl="0" algn="l">
              <a:lnSpc>
                <a:spcPct val="100000"/>
              </a:lnSpc>
              <a:spcBef>
                <a:spcPts val="1000"/>
              </a:spcBef>
              <a:spcAft>
                <a:spcPts val="0"/>
              </a:spcAft>
              <a:buClr>
                <a:srgbClr val="FFFFFF"/>
              </a:buClr>
              <a:buSzPts val="1600"/>
              <a:buChar char="●"/>
            </a:pPr>
            <a:r>
              <a:rPr lang="en" sz="1600">
                <a:solidFill>
                  <a:srgbClr val="FFFFFF"/>
                </a:solidFill>
              </a:rPr>
              <a:t>Resource requirements</a:t>
            </a:r>
            <a:endParaRPr sz="1600">
              <a:solidFill>
                <a:srgbClr val="FFFFFF"/>
              </a:solidFill>
            </a:endParaRPr>
          </a:p>
          <a:p>
            <a:pPr indent="-330200" lvl="0" marL="457200" rtl="0" algn="l">
              <a:lnSpc>
                <a:spcPct val="100000"/>
              </a:lnSpc>
              <a:spcBef>
                <a:spcPts val="1000"/>
              </a:spcBef>
              <a:spcAft>
                <a:spcPts val="0"/>
              </a:spcAft>
              <a:buClr>
                <a:srgbClr val="FFFFFF"/>
              </a:buClr>
              <a:buSzPts val="1600"/>
              <a:buChar char="●"/>
            </a:pPr>
            <a:r>
              <a:rPr lang="en" sz="1600">
                <a:solidFill>
                  <a:srgbClr val="FFFFFF"/>
                </a:solidFill>
              </a:rPr>
              <a:t>Training </a:t>
            </a:r>
            <a:r>
              <a:rPr lang="en" sz="1600">
                <a:solidFill>
                  <a:srgbClr val="FFFFFF"/>
                </a:solidFill>
              </a:rPr>
              <a:t>requirements</a:t>
            </a:r>
            <a:endParaRPr sz="1600">
              <a:solidFill>
                <a:srgbClr val="FFFFFF"/>
              </a:solidFill>
            </a:endParaRPr>
          </a:p>
          <a:p>
            <a:pPr indent="-330200" lvl="0" marL="457200" rtl="0" algn="l">
              <a:lnSpc>
                <a:spcPct val="100000"/>
              </a:lnSpc>
              <a:spcBef>
                <a:spcPts val="1000"/>
              </a:spcBef>
              <a:spcAft>
                <a:spcPts val="1000"/>
              </a:spcAft>
              <a:buClr>
                <a:srgbClr val="FFFFFF"/>
              </a:buClr>
              <a:buSzPts val="1600"/>
              <a:buChar char="●"/>
            </a:pPr>
            <a:r>
              <a:rPr lang="en" sz="1600">
                <a:solidFill>
                  <a:srgbClr val="FFFFFF"/>
                </a:solidFill>
              </a:rPr>
              <a:t>S</a:t>
            </a:r>
            <a:r>
              <a:rPr lang="en" sz="1600">
                <a:solidFill>
                  <a:srgbClr val="FFFFFF"/>
                </a:solidFill>
              </a:rPr>
              <a:t>chedule for plan </a:t>
            </a:r>
            <a:r>
              <a:rPr lang="en" sz="1600">
                <a:solidFill>
                  <a:srgbClr val="FFFFFF"/>
                </a:solidFill>
              </a:rPr>
              <a:t>maintenance</a:t>
            </a:r>
            <a:endParaRPr sz="1600">
              <a:solidFill>
                <a:srgbClr val="FFFFFF"/>
              </a:solidFill>
            </a:endParaRPr>
          </a:p>
        </p:txBody>
      </p:sp>
      <p:sp>
        <p:nvSpPr>
          <p:cNvPr id="2534" name="Google Shape;2534;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535" name="Google Shape;2535;p145"/>
          <p:cNvCxnSpPr/>
          <p:nvPr/>
        </p:nvCxnSpPr>
        <p:spPr>
          <a:xfrm>
            <a:off x="274375" y="640080"/>
            <a:ext cx="3915000" cy="0"/>
          </a:xfrm>
          <a:prstGeom prst="straightConnector1">
            <a:avLst/>
          </a:prstGeom>
          <a:noFill/>
          <a:ln cap="flat" cmpd="sng" w="9525">
            <a:solidFill>
              <a:srgbClr val="FFFFFF"/>
            </a:solidFill>
            <a:prstDash val="solid"/>
            <a:round/>
            <a:headEnd len="med" w="med" type="none"/>
            <a:tailEnd len="med" w="med" type="none"/>
          </a:ln>
        </p:spPr>
      </p:cxnSp>
      <p:cxnSp>
        <p:nvCxnSpPr>
          <p:cNvPr id="2536" name="Google Shape;2536;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23D3F">
            <a:alpha val="95530"/>
          </a:srgbClr>
        </a:solidFill>
      </p:bgPr>
    </p:bg>
    <p:spTree>
      <p:nvGrpSpPr>
        <p:cNvPr id="2540" name="Shape 2540"/>
        <p:cNvGrpSpPr/>
        <p:nvPr/>
      </p:nvGrpSpPr>
      <p:grpSpPr>
        <a:xfrm>
          <a:off x="0" y="0"/>
          <a:ext cx="0" cy="0"/>
          <a:chOff x="0" y="0"/>
          <a:chExt cx="0" cy="0"/>
        </a:xfrm>
      </p:grpSpPr>
      <p:sp>
        <p:nvSpPr>
          <p:cNvPr id="2541" name="Google Shape;2541;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Business Impact Analysis and Risk Assessment</a:t>
            </a:r>
            <a:endParaRPr>
              <a:solidFill>
                <a:srgbClr val="FFFFFF"/>
              </a:solidFill>
            </a:endParaRPr>
          </a:p>
        </p:txBody>
      </p:sp>
      <p:sp>
        <p:nvSpPr>
          <p:cNvPr id="2542" name="Google Shape;2542;p1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200">
                <a:solidFill>
                  <a:srgbClr val="FFFFFF"/>
                </a:solidFill>
              </a:rPr>
              <a:t>A pivotal step in BCP and DR planning is the </a:t>
            </a:r>
            <a:r>
              <a:rPr lang="en" sz="1200">
                <a:solidFill>
                  <a:srgbClr val="FFFFFF"/>
                </a:solidFill>
              </a:rPr>
              <a:t>Business Impact Analysis</a:t>
            </a:r>
            <a:r>
              <a:rPr lang="en" sz="1200">
                <a:solidFill>
                  <a:srgbClr val="FFFFFF"/>
                </a:solidFill>
              </a:rPr>
              <a:t> and Risk Assessment. Goals  include:</a:t>
            </a:r>
            <a:endParaRPr sz="1200">
              <a:solidFill>
                <a:srgbClr val="FFFFFF"/>
              </a:solidFill>
            </a:endParaRPr>
          </a:p>
          <a:p>
            <a:pPr indent="0" lvl="0" marL="0" rtl="0" algn="l">
              <a:spcBef>
                <a:spcPts val="0"/>
              </a:spcBef>
              <a:spcAft>
                <a:spcPts val="0"/>
              </a:spcAft>
              <a:buNone/>
            </a:pPr>
            <a:r>
              <a:t/>
            </a:r>
            <a:endParaRPr>
              <a:solidFill>
                <a:srgbClr val="FFFFFF"/>
              </a:solidFill>
            </a:endParaRPr>
          </a:p>
        </p:txBody>
      </p:sp>
      <p:sp>
        <p:nvSpPr>
          <p:cNvPr id="2543" name="Google Shape;2543;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544" name="Google Shape;2544;p146"/>
          <p:cNvSpPr txBox="1"/>
          <p:nvPr>
            <p:ph idx="3" type="subTitle"/>
          </p:nvPr>
        </p:nvSpPr>
        <p:spPr>
          <a:xfrm>
            <a:off x="0" y="1175325"/>
            <a:ext cx="83298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Identify key processes and functions of the business.</a:t>
            </a:r>
            <a:endParaRPr/>
          </a:p>
        </p:txBody>
      </p:sp>
      <p:sp>
        <p:nvSpPr>
          <p:cNvPr id="2545" name="Google Shape;2545;p146"/>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Establish a </a:t>
            </a:r>
            <a:r>
              <a:rPr lang="en"/>
              <a:t>detailed</a:t>
            </a:r>
            <a:r>
              <a:rPr lang="en"/>
              <a:t> list of requirements for business recovery.</a:t>
            </a:r>
            <a:endParaRPr/>
          </a:p>
        </p:txBody>
      </p:sp>
      <p:sp>
        <p:nvSpPr>
          <p:cNvPr id="2546" name="Google Shape;2546;p146"/>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Determine the resource requirements needed to resume key processes. </a:t>
            </a:r>
            <a:endParaRPr/>
          </a:p>
        </p:txBody>
      </p:sp>
      <p:sp>
        <p:nvSpPr>
          <p:cNvPr id="2547" name="Google Shape;2547;p146"/>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Evaluate impact on daily operations. </a:t>
            </a:r>
            <a:endParaRPr/>
          </a:p>
        </p:txBody>
      </p:sp>
      <p:sp>
        <p:nvSpPr>
          <p:cNvPr id="2548" name="Google Shape;2548;p146"/>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Develop priorities and classifications of business processes and functions. </a:t>
            </a:r>
            <a:endParaRPr/>
          </a:p>
        </p:txBody>
      </p:sp>
      <p:sp>
        <p:nvSpPr>
          <p:cNvPr id="2549" name="Google Shape;2549;p146"/>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Develop recovery time requirements.</a:t>
            </a:r>
            <a:endParaRPr/>
          </a:p>
        </p:txBody>
      </p:sp>
      <p:sp>
        <p:nvSpPr>
          <p:cNvPr id="2550" name="Google Shape;2550;p146"/>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Determine </a:t>
            </a:r>
            <a:r>
              <a:rPr lang="en"/>
              <a:t>financial</a:t>
            </a:r>
            <a:r>
              <a:rPr lang="en"/>
              <a:t>, operations, and legal impact of disruptions. </a:t>
            </a:r>
            <a:endParaRPr/>
          </a:p>
        </p:txBody>
      </p:sp>
      <p:cxnSp>
        <p:nvCxnSpPr>
          <p:cNvPr id="2551" name="Google Shape;2551;p146"/>
          <p:cNvCxnSpPr/>
          <p:nvPr/>
        </p:nvCxnSpPr>
        <p:spPr>
          <a:xfrm>
            <a:off x="274375" y="640080"/>
            <a:ext cx="8595600" cy="102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100000">
              <a:srgbClr val="6E9BE7"/>
            </a:gs>
          </a:gsLst>
          <a:path path="circle">
            <a:fillToRect b="50%" l="50%" r="50%" t="50%"/>
          </a:path>
          <a:tileRect/>
        </a:gradFill>
      </p:bgPr>
    </p:bg>
    <p:spTree>
      <p:nvGrpSpPr>
        <p:cNvPr id="2555" name="Shape 2555"/>
        <p:cNvGrpSpPr/>
        <p:nvPr/>
      </p:nvGrpSpPr>
      <p:grpSpPr>
        <a:xfrm>
          <a:off x="0" y="0"/>
          <a:ext cx="0" cy="0"/>
          <a:chOff x="0" y="0"/>
          <a:chExt cx="0" cy="0"/>
        </a:xfrm>
      </p:grpSpPr>
      <p:sp>
        <p:nvSpPr>
          <p:cNvPr id="2556" name="Google Shape;2556;p147"/>
          <p:cNvSpPr/>
          <p:nvPr/>
        </p:nvSpPr>
        <p:spPr>
          <a:xfrm>
            <a:off x="4685175" y="1468650"/>
            <a:ext cx="4092300" cy="3324300"/>
          </a:xfrm>
          <a:prstGeom prst="roundRect">
            <a:avLst>
              <a:gd fmla="val 2982"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47"/>
          <p:cNvSpPr/>
          <p:nvPr/>
        </p:nvSpPr>
        <p:spPr>
          <a:xfrm>
            <a:off x="440475" y="1468675"/>
            <a:ext cx="4092300" cy="3324300"/>
          </a:xfrm>
          <a:prstGeom prst="roundRect">
            <a:avLst>
              <a:gd fmla="val 2982"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BIA Metrics</a:t>
            </a:r>
            <a:endParaRPr/>
          </a:p>
        </p:txBody>
      </p:sp>
      <p:sp>
        <p:nvSpPr>
          <p:cNvPr id="2559" name="Google Shape;2559;p147"/>
          <p:cNvSpPr txBox="1"/>
          <p:nvPr>
            <p:ph idx="1" type="subTitle"/>
          </p:nvPr>
        </p:nvSpPr>
        <p:spPr>
          <a:xfrm>
            <a:off x="0" y="675975"/>
            <a:ext cx="9389400" cy="650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results of the BIA impacts how the DR plan develops. In particular, it accounts for the following metrics: </a:t>
            </a:r>
            <a:endParaRPr/>
          </a:p>
        </p:txBody>
      </p:sp>
      <p:sp>
        <p:nvSpPr>
          <p:cNvPr id="2560" name="Google Shape;2560;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1" name="Google Shape;2561;p147"/>
          <p:cNvSpPr txBox="1"/>
          <p:nvPr>
            <p:ph idx="3" type="body"/>
          </p:nvPr>
        </p:nvSpPr>
        <p:spPr>
          <a:xfrm>
            <a:off x="304975" y="1599000"/>
            <a:ext cx="4542600" cy="2741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a:t>Recovery Point Objective (RPO)</a:t>
            </a:r>
            <a:r>
              <a:rPr lang="en"/>
              <a:t> </a:t>
            </a:r>
            <a:r>
              <a:rPr lang="en">
                <a:solidFill>
                  <a:srgbClr val="24292E"/>
                </a:solidFill>
              </a:rPr>
              <a:t>represents</a:t>
            </a:r>
            <a:br>
              <a:rPr lang="en">
                <a:solidFill>
                  <a:srgbClr val="24292E"/>
                </a:solidFill>
              </a:rPr>
            </a:br>
            <a:r>
              <a:rPr lang="en">
                <a:solidFill>
                  <a:srgbClr val="24292E"/>
                </a:solidFill>
              </a:rPr>
              <a:t>the amount of data that a </a:t>
            </a:r>
            <a:r>
              <a:rPr lang="en">
                <a:solidFill>
                  <a:srgbClr val="24292E"/>
                </a:solidFill>
              </a:rPr>
              <a:t>mission</a:t>
            </a:r>
            <a:r>
              <a:rPr lang="en">
                <a:solidFill>
                  <a:srgbClr val="24292E"/>
                </a:solidFill>
              </a:rPr>
              <a:t>/business </a:t>
            </a:r>
            <a:br>
              <a:rPr lang="en">
                <a:solidFill>
                  <a:srgbClr val="24292E"/>
                </a:solidFill>
              </a:rPr>
            </a:br>
            <a:r>
              <a:rPr lang="en">
                <a:solidFill>
                  <a:srgbClr val="24292E"/>
                </a:solidFill>
              </a:rPr>
              <a:t>can afford to lose/recover (given the most recent backup copy of the data) after </a:t>
            </a:r>
            <a:r>
              <a:rPr lang="en">
                <a:solidFill>
                  <a:srgbClr val="24292E"/>
                </a:solidFill>
              </a:rPr>
              <a:t>a disruption or system outage.</a:t>
            </a:r>
            <a:endParaRPr>
              <a:solidFill>
                <a:srgbClr val="24292E"/>
              </a:solidFill>
            </a:endParaRPr>
          </a:p>
          <a:p>
            <a:pPr indent="0" lvl="0" marL="457200" rtl="0" algn="l">
              <a:lnSpc>
                <a:spcPct val="115000"/>
              </a:lnSpc>
              <a:spcBef>
                <a:spcPts val="800"/>
              </a:spcBef>
              <a:spcAft>
                <a:spcPts val="800"/>
              </a:spcAft>
              <a:buNone/>
            </a:pPr>
            <a:r>
              <a:rPr lang="en">
                <a:solidFill>
                  <a:srgbClr val="24292E"/>
                </a:solidFill>
              </a:rPr>
              <a:t>For example, if a company performs weekly backups, they can tolerate/recover from a week’s </a:t>
            </a:r>
            <a:br>
              <a:rPr lang="en">
                <a:solidFill>
                  <a:srgbClr val="24292E"/>
                </a:solidFill>
              </a:rPr>
            </a:br>
            <a:r>
              <a:rPr lang="en">
                <a:solidFill>
                  <a:srgbClr val="24292E"/>
                </a:solidFill>
              </a:rPr>
              <a:t>loss of data. </a:t>
            </a:r>
            <a:endParaRPr>
              <a:solidFill>
                <a:srgbClr val="24292E"/>
              </a:solidFill>
            </a:endParaRPr>
          </a:p>
        </p:txBody>
      </p:sp>
      <p:sp>
        <p:nvSpPr>
          <p:cNvPr id="2562" name="Google Shape;2562;p147"/>
          <p:cNvSpPr txBox="1"/>
          <p:nvPr>
            <p:ph idx="3" type="body"/>
          </p:nvPr>
        </p:nvSpPr>
        <p:spPr>
          <a:xfrm>
            <a:off x="4540275" y="1599000"/>
            <a:ext cx="4542600" cy="3194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a:solidFill>
                  <a:srgbClr val="24292E"/>
                </a:solidFill>
              </a:rPr>
              <a:t>Maximum Tolerable Downtime (MTD) </a:t>
            </a:r>
            <a:r>
              <a:rPr lang="en">
                <a:solidFill>
                  <a:srgbClr val="24292E"/>
                </a:solidFill>
              </a:rPr>
              <a:t>is the total amount of time a system can afford to be unavailable for users and the business. </a:t>
            </a:r>
            <a:endParaRPr>
              <a:solidFill>
                <a:srgbClr val="24292E"/>
              </a:solidFill>
            </a:endParaRPr>
          </a:p>
          <a:p>
            <a:pPr indent="0" lvl="0" marL="457200" rtl="0" algn="l">
              <a:lnSpc>
                <a:spcPct val="115000"/>
              </a:lnSpc>
              <a:spcBef>
                <a:spcPts val="800"/>
              </a:spcBef>
              <a:spcAft>
                <a:spcPts val="0"/>
              </a:spcAft>
              <a:buNone/>
            </a:pPr>
            <a:r>
              <a:rPr b="1" lang="en">
                <a:solidFill>
                  <a:srgbClr val="24292E"/>
                </a:solidFill>
              </a:rPr>
              <a:t>Recovery Time Objective (RTO) </a:t>
            </a:r>
            <a:r>
              <a:rPr lang="en">
                <a:solidFill>
                  <a:srgbClr val="24292E"/>
                </a:solidFill>
              </a:rPr>
              <a:t>is the maximum tolerable amount of time needed to bring all critical systems back online after a disaster has occured.</a:t>
            </a:r>
            <a:r>
              <a:rPr b="1" lang="en">
                <a:solidFill>
                  <a:srgbClr val="24292E"/>
                </a:solidFill>
              </a:rPr>
              <a:t> </a:t>
            </a:r>
            <a:endParaRPr b="1">
              <a:solidFill>
                <a:srgbClr val="24292E"/>
              </a:solidFill>
            </a:endParaRPr>
          </a:p>
          <a:p>
            <a:pPr indent="0" lvl="0" marL="457200" rtl="0" algn="l">
              <a:lnSpc>
                <a:spcPct val="115000"/>
              </a:lnSpc>
              <a:spcBef>
                <a:spcPts val="400"/>
              </a:spcBef>
              <a:spcAft>
                <a:spcPts val="800"/>
              </a:spcAft>
              <a:buNone/>
            </a:pPr>
            <a:r>
              <a:rPr b="1" lang="en">
                <a:solidFill>
                  <a:srgbClr val="24292E"/>
                </a:solidFill>
              </a:rPr>
              <a:t>Work Recovery Time (WRT) </a:t>
            </a:r>
            <a:r>
              <a:rPr lang="en">
                <a:solidFill>
                  <a:srgbClr val="24292E"/>
                </a:solidFill>
              </a:rPr>
              <a:t>is the time available to get the systems working again. WRT is the remainder of the MTD after the RTO. If MTD is four days and RTO is one day, WRT is three days. </a:t>
            </a:r>
            <a:endParaRPr>
              <a:solidFill>
                <a:srgbClr val="24292E"/>
              </a:solidFill>
            </a:endParaRPr>
          </a:p>
        </p:txBody>
      </p:sp>
      <p:pic>
        <p:nvPicPr>
          <p:cNvPr id="2563" name="Google Shape;2563;p147"/>
          <p:cNvPicPr preferRelativeResize="0"/>
          <p:nvPr/>
        </p:nvPicPr>
        <p:blipFill rotWithShape="1">
          <a:blip r:embed="rId3">
            <a:alphaModFix/>
          </a:blip>
          <a:srcRect b="1765" l="0" r="0" t="1774"/>
          <a:stretch/>
        </p:blipFill>
        <p:spPr>
          <a:xfrm>
            <a:off x="761575" y="2908701"/>
            <a:ext cx="389900" cy="301225"/>
          </a:xfrm>
          <a:prstGeom prst="rect">
            <a:avLst/>
          </a:prstGeom>
          <a:noFill/>
          <a:ln>
            <a:noFill/>
          </a:ln>
        </p:spPr>
      </p:pic>
      <p:pic>
        <p:nvPicPr>
          <p:cNvPr id="2564" name="Google Shape;2564;p147"/>
          <p:cNvPicPr preferRelativeResize="0"/>
          <p:nvPr/>
        </p:nvPicPr>
        <p:blipFill rotWithShape="1">
          <a:blip r:embed="rId3">
            <a:alphaModFix/>
          </a:blip>
          <a:srcRect b="1765" l="0" r="0" t="1774"/>
          <a:stretch/>
        </p:blipFill>
        <p:spPr>
          <a:xfrm>
            <a:off x="5000625" y="2416501"/>
            <a:ext cx="389900" cy="301225"/>
          </a:xfrm>
          <a:prstGeom prst="rect">
            <a:avLst/>
          </a:prstGeom>
          <a:noFill/>
          <a:ln>
            <a:noFill/>
          </a:ln>
        </p:spPr>
      </p:pic>
      <p:pic>
        <p:nvPicPr>
          <p:cNvPr id="2565" name="Google Shape;2565;p147"/>
          <p:cNvPicPr preferRelativeResize="0"/>
          <p:nvPr/>
        </p:nvPicPr>
        <p:blipFill rotWithShape="1">
          <a:blip r:embed="rId3">
            <a:alphaModFix/>
          </a:blip>
          <a:srcRect b="1765" l="0" r="0" t="1774"/>
          <a:stretch/>
        </p:blipFill>
        <p:spPr>
          <a:xfrm>
            <a:off x="5000625" y="3438526"/>
            <a:ext cx="389900" cy="301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100000">
              <a:srgbClr val="6E9BE7"/>
            </a:gs>
          </a:gsLst>
          <a:path path="circle">
            <a:fillToRect b="50%" l="50%" r="50%" t="50%"/>
          </a:path>
          <a:tileRect/>
        </a:gradFill>
      </p:bgPr>
    </p:bg>
    <p:spTree>
      <p:nvGrpSpPr>
        <p:cNvPr id="2569" name="Shape 2569"/>
        <p:cNvGrpSpPr/>
        <p:nvPr/>
      </p:nvGrpSpPr>
      <p:grpSpPr>
        <a:xfrm>
          <a:off x="0" y="0"/>
          <a:ext cx="0" cy="0"/>
          <a:chOff x="0" y="0"/>
          <a:chExt cx="0" cy="0"/>
        </a:xfrm>
      </p:grpSpPr>
      <p:cxnSp>
        <p:nvCxnSpPr>
          <p:cNvPr id="2570" name="Google Shape;2570;p148"/>
          <p:cNvCxnSpPr/>
          <p:nvPr/>
        </p:nvCxnSpPr>
        <p:spPr>
          <a:xfrm>
            <a:off x="1272575" y="1752250"/>
            <a:ext cx="0" cy="1391700"/>
          </a:xfrm>
          <a:prstGeom prst="straightConnector1">
            <a:avLst/>
          </a:prstGeom>
          <a:noFill/>
          <a:ln cap="flat" cmpd="sng" w="28575">
            <a:solidFill>
              <a:srgbClr val="434343"/>
            </a:solidFill>
            <a:prstDash val="solid"/>
            <a:round/>
            <a:headEnd len="med" w="med" type="none"/>
            <a:tailEnd len="med" w="med" type="none"/>
          </a:ln>
        </p:spPr>
      </p:cxnSp>
      <p:cxnSp>
        <p:nvCxnSpPr>
          <p:cNvPr id="2571" name="Google Shape;2571;p148"/>
          <p:cNvCxnSpPr/>
          <p:nvPr/>
        </p:nvCxnSpPr>
        <p:spPr>
          <a:xfrm>
            <a:off x="3208575" y="1752250"/>
            <a:ext cx="0" cy="1391700"/>
          </a:xfrm>
          <a:prstGeom prst="straightConnector1">
            <a:avLst/>
          </a:prstGeom>
          <a:noFill/>
          <a:ln cap="flat" cmpd="sng" w="28575">
            <a:solidFill>
              <a:srgbClr val="434343"/>
            </a:solidFill>
            <a:prstDash val="solid"/>
            <a:round/>
            <a:headEnd len="med" w="med" type="none"/>
            <a:tailEnd len="med" w="med" type="none"/>
          </a:ln>
        </p:spPr>
      </p:cxnSp>
      <p:cxnSp>
        <p:nvCxnSpPr>
          <p:cNvPr id="2572" name="Google Shape;2572;p148"/>
          <p:cNvCxnSpPr/>
          <p:nvPr/>
        </p:nvCxnSpPr>
        <p:spPr>
          <a:xfrm>
            <a:off x="6043750" y="1752250"/>
            <a:ext cx="0" cy="1391700"/>
          </a:xfrm>
          <a:prstGeom prst="straightConnector1">
            <a:avLst/>
          </a:prstGeom>
          <a:noFill/>
          <a:ln cap="flat" cmpd="sng" w="28575">
            <a:solidFill>
              <a:srgbClr val="434343"/>
            </a:solidFill>
            <a:prstDash val="solid"/>
            <a:round/>
            <a:headEnd len="med" w="med" type="none"/>
            <a:tailEnd len="med" w="med" type="none"/>
          </a:ln>
        </p:spPr>
      </p:cxnSp>
      <p:cxnSp>
        <p:nvCxnSpPr>
          <p:cNvPr id="2573" name="Google Shape;2573;p148"/>
          <p:cNvCxnSpPr/>
          <p:nvPr/>
        </p:nvCxnSpPr>
        <p:spPr>
          <a:xfrm>
            <a:off x="8006400" y="1752250"/>
            <a:ext cx="0" cy="1391700"/>
          </a:xfrm>
          <a:prstGeom prst="straightConnector1">
            <a:avLst/>
          </a:prstGeom>
          <a:noFill/>
          <a:ln cap="flat" cmpd="sng" w="28575">
            <a:solidFill>
              <a:srgbClr val="434343"/>
            </a:solidFill>
            <a:prstDash val="solid"/>
            <a:round/>
            <a:headEnd len="med" w="med" type="none"/>
            <a:tailEnd len="med" w="med" type="none"/>
          </a:ln>
        </p:spPr>
      </p:cxnSp>
      <p:sp>
        <p:nvSpPr>
          <p:cNvPr id="2574" name="Google Shape;2574;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BIA Metrics</a:t>
            </a:r>
            <a:endParaRPr/>
          </a:p>
        </p:txBody>
      </p:sp>
      <p:sp>
        <p:nvSpPr>
          <p:cNvPr id="2575" name="Google Shape;2575;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6" name="Google Shape;2576;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i="1" lang="en" u="sng">
                <a:solidFill>
                  <a:schemeClr val="hlink"/>
                </a:solidFill>
                <a:latin typeface="Roboto"/>
                <a:ea typeface="Roboto"/>
                <a:cs typeface="Roboto"/>
                <a:sym typeface="Roboto"/>
                <a:hlinkClick r:id="rId3"/>
              </a:rPr>
              <a:t>Source</a:t>
            </a:r>
            <a:endParaRPr i="1">
              <a:latin typeface="Roboto"/>
              <a:ea typeface="Roboto"/>
              <a:cs typeface="Roboto"/>
              <a:sym typeface="Roboto"/>
            </a:endParaRPr>
          </a:p>
        </p:txBody>
      </p:sp>
      <p:sp>
        <p:nvSpPr>
          <p:cNvPr id="2577" name="Google Shape;2577;p148"/>
          <p:cNvSpPr txBox="1"/>
          <p:nvPr/>
        </p:nvSpPr>
        <p:spPr>
          <a:xfrm>
            <a:off x="3208575" y="661925"/>
            <a:ext cx="47979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MTD</a:t>
            </a:r>
            <a:endParaRPr sz="1800">
              <a:latin typeface="Roboto Medium"/>
              <a:ea typeface="Roboto Medium"/>
              <a:cs typeface="Roboto Medium"/>
              <a:sym typeface="Roboto Medium"/>
            </a:endParaRPr>
          </a:p>
        </p:txBody>
      </p:sp>
      <p:sp>
        <p:nvSpPr>
          <p:cNvPr id="2578" name="Google Shape;2578;p148"/>
          <p:cNvSpPr txBox="1"/>
          <p:nvPr/>
        </p:nvSpPr>
        <p:spPr>
          <a:xfrm>
            <a:off x="1272575" y="1697525"/>
            <a:ext cx="17688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RPO</a:t>
            </a:r>
            <a:endParaRPr sz="1600">
              <a:latin typeface="Roboto Medium"/>
              <a:ea typeface="Roboto Medium"/>
              <a:cs typeface="Roboto Medium"/>
              <a:sym typeface="Roboto Medium"/>
            </a:endParaRPr>
          </a:p>
        </p:txBody>
      </p:sp>
      <p:sp>
        <p:nvSpPr>
          <p:cNvPr id="2579" name="Google Shape;2579;p148"/>
          <p:cNvSpPr txBox="1"/>
          <p:nvPr/>
        </p:nvSpPr>
        <p:spPr>
          <a:xfrm>
            <a:off x="3674550" y="1697525"/>
            <a:ext cx="17949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RTO</a:t>
            </a:r>
            <a:endParaRPr sz="1600">
              <a:latin typeface="Roboto Medium"/>
              <a:ea typeface="Roboto Medium"/>
              <a:cs typeface="Roboto Medium"/>
              <a:sym typeface="Roboto Medium"/>
            </a:endParaRPr>
          </a:p>
        </p:txBody>
      </p:sp>
      <p:sp>
        <p:nvSpPr>
          <p:cNvPr id="2580" name="Google Shape;2580;p148"/>
          <p:cNvSpPr txBox="1"/>
          <p:nvPr/>
        </p:nvSpPr>
        <p:spPr>
          <a:xfrm>
            <a:off x="6102600" y="1697525"/>
            <a:ext cx="18570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WRT</a:t>
            </a:r>
            <a:endParaRPr sz="1600">
              <a:latin typeface="Roboto Medium"/>
              <a:ea typeface="Roboto Medium"/>
              <a:cs typeface="Roboto Medium"/>
              <a:sym typeface="Roboto Medium"/>
            </a:endParaRPr>
          </a:p>
        </p:txBody>
      </p:sp>
      <p:sp>
        <p:nvSpPr>
          <p:cNvPr id="2581" name="Google Shape;2581;p148"/>
          <p:cNvSpPr txBox="1"/>
          <p:nvPr/>
        </p:nvSpPr>
        <p:spPr>
          <a:xfrm>
            <a:off x="70025" y="2410000"/>
            <a:ext cx="8235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Time</a:t>
            </a:r>
            <a:endParaRPr>
              <a:latin typeface="Roboto Medium"/>
              <a:ea typeface="Roboto Medium"/>
              <a:cs typeface="Roboto Medium"/>
              <a:sym typeface="Roboto Medium"/>
            </a:endParaRPr>
          </a:p>
        </p:txBody>
      </p:sp>
      <p:sp>
        <p:nvSpPr>
          <p:cNvPr id="2582" name="Google Shape;2582;p148"/>
          <p:cNvSpPr txBox="1"/>
          <p:nvPr/>
        </p:nvSpPr>
        <p:spPr>
          <a:xfrm>
            <a:off x="2242225" y="3208900"/>
            <a:ext cx="1857000" cy="6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Stage 2 </a:t>
            </a:r>
            <a:br>
              <a:rPr lang="en">
                <a:latin typeface="Roboto Medium"/>
                <a:ea typeface="Roboto Medium"/>
                <a:cs typeface="Roboto Medium"/>
                <a:sym typeface="Roboto Medium"/>
              </a:rPr>
            </a:br>
            <a:r>
              <a:rPr lang="en">
                <a:latin typeface="Roboto Medium"/>
                <a:ea typeface="Roboto Medium"/>
                <a:cs typeface="Roboto Medium"/>
                <a:sym typeface="Roboto Medium"/>
              </a:rPr>
              <a:t>Disaster occurs</a:t>
            </a:r>
            <a:endParaRPr>
              <a:latin typeface="Roboto Medium"/>
              <a:ea typeface="Roboto Medium"/>
              <a:cs typeface="Roboto Medium"/>
              <a:sym typeface="Roboto Medium"/>
            </a:endParaRPr>
          </a:p>
        </p:txBody>
      </p:sp>
      <p:sp>
        <p:nvSpPr>
          <p:cNvPr id="2583" name="Google Shape;2583;p148"/>
          <p:cNvSpPr txBox="1"/>
          <p:nvPr/>
        </p:nvSpPr>
        <p:spPr>
          <a:xfrm>
            <a:off x="5447950" y="3208900"/>
            <a:ext cx="1191600" cy="6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Stage 3 Recovery</a:t>
            </a:r>
            <a:endParaRPr>
              <a:latin typeface="Roboto Medium"/>
              <a:ea typeface="Roboto Medium"/>
              <a:cs typeface="Roboto Medium"/>
              <a:sym typeface="Roboto Medium"/>
            </a:endParaRPr>
          </a:p>
        </p:txBody>
      </p:sp>
      <p:sp>
        <p:nvSpPr>
          <p:cNvPr id="2584" name="Google Shape;2584;p148"/>
          <p:cNvSpPr txBox="1"/>
          <p:nvPr/>
        </p:nvSpPr>
        <p:spPr>
          <a:xfrm>
            <a:off x="7128250" y="3208900"/>
            <a:ext cx="1768800" cy="6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Stage 4 </a:t>
            </a:r>
            <a:br>
              <a:rPr lang="en">
                <a:latin typeface="Roboto Medium"/>
                <a:ea typeface="Roboto Medium"/>
                <a:cs typeface="Roboto Medium"/>
                <a:sym typeface="Roboto Medium"/>
              </a:rPr>
            </a:br>
            <a:r>
              <a:rPr lang="en">
                <a:latin typeface="Roboto Medium"/>
                <a:ea typeface="Roboto Medium"/>
                <a:cs typeface="Roboto Medium"/>
                <a:sym typeface="Roboto Medium"/>
              </a:rPr>
              <a:t>Resume production</a:t>
            </a:r>
            <a:endParaRPr>
              <a:latin typeface="Roboto Medium"/>
              <a:ea typeface="Roboto Medium"/>
              <a:cs typeface="Roboto Medium"/>
              <a:sym typeface="Roboto Medium"/>
            </a:endParaRPr>
          </a:p>
        </p:txBody>
      </p:sp>
      <p:cxnSp>
        <p:nvCxnSpPr>
          <p:cNvPr id="2585" name="Google Shape;2585;p148"/>
          <p:cNvCxnSpPr/>
          <p:nvPr/>
        </p:nvCxnSpPr>
        <p:spPr>
          <a:xfrm>
            <a:off x="696600" y="2623000"/>
            <a:ext cx="8143200" cy="0"/>
          </a:xfrm>
          <a:prstGeom prst="straightConnector1">
            <a:avLst/>
          </a:prstGeom>
          <a:noFill/>
          <a:ln cap="flat" cmpd="sng" w="28575">
            <a:solidFill>
              <a:srgbClr val="434343"/>
            </a:solidFill>
            <a:prstDash val="solid"/>
            <a:round/>
            <a:headEnd len="med" w="med" type="none"/>
            <a:tailEnd len="med" w="med" type="stealth"/>
          </a:ln>
        </p:spPr>
      </p:cxnSp>
      <p:grpSp>
        <p:nvGrpSpPr>
          <p:cNvPr id="2586" name="Google Shape;2586;p148"/>
          <p:cNvGrpSpPr/>
          <p:nvPr/>
        </p:nvGrpSpPr>
        <p:grpSpPr>
          <a:xfrm rot="1377685">
            <a:off x="2612432" y="2027330"/>
            <a:ext cx="1191681" cy="1191681"/>
            <a:chOff x="1977175" y="1437656"/>
            <a:chExt cx="1304400" cy="1304400"/>
          </a:xfrm>
        </p:grpSpPr>
        <p:sp>
          <p:nvSpPr>
            <p:cNvPr id="2587" name="Google Shape;2587;p148"/>
            <p:cNvSpPr/>
            <p:nvPr/>
          </p:nvSpPr>
          <p:spPr>
            <a:xfrm>
              <a:off x="2168275" y="1628650"/>
              <a:ext cx="922200" cy="922200"/>
            </a:xfrm>
            <a:prstGeom prst="star4">
              <a:avLst>
                <a:gd fmla="val 12500" name="adj"/>
              </a:avLst>
            </a:prstGeom>
            <a:solidFill>
              <a:srgbClr val="E5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48"/>
            <p:cNvSpPr/>
            <p:nvPr/>
          </p:nvSpPr>
          <p:spPr>
            <a:xfrm rot="2700000">
              <a:off x="2168200" y="1628681"/>
              <a:ext cx="922350" cy="922350"/>
            </a:xfrm>
            <a:prstGeom prst="star4">
              <a:avLst>
                <a:gd fmla="val 12500" name="adj"/>
              </a:avLst>
            </a:prstGeom>
            <a:solidFill>
              <a:srgbClr val="E5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9" name="Google Shape;2589;p148"/>
          <p:cNvSpPr/>
          <p:nvPr/>
        </p:nvSpPr>
        <p:spPr>
          <a:xfrm>
            <a:off x="969725" y="2310202"/>
            <a:ext cx="605700" cy="6057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48"/>
          <p:cNvSpPr/>
          <p:nvPr/>
        </p:nvSpPr>
        <p:spPr>
          <a:xfrm>
            <a:off x="7703550" y="2310202"/>
            <a:ext cx="605700" cy="6057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48"/>
          <p:cNvSpPr/>
          <p:nvPr/>
        </p:nvSpPr>
        <p:spPr>
          <a:xfrm>
            <a:off x="5740902" y="2320154"/>
            <a:ext cx="605700" cy="6057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48"/>
          <p:cNvSpPr txBox="1"/>
          <p:nvPr/>
        </p:nvSpPr>
        <p:spPr>
          <a:xfrm>
            <a:off x="333575" y="3208900"/>
            <a:ext cx="1857000" cy="6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Stage 1 </a:t>
            </a:r>
            <a:br>
              <a:rPr lang="en">
                <a:latin typeface="Roboto Medium"/>
                <a:ea typeface="Roboto Medium"/>
                <a:cs typeface="Roboto Medium"/>
                <a:sym typeface="Roboto Medium"/>
              </a:rPr>
            </a:br>
            <a:r>
              <a:rPr lang="en">
                <a:latin typeface="Roboto Medium"/>
                <a:ea typeface="Roboto Medium"/>
                <a:cs typeface="Roboto Medium"/>
                <a:sym typeface="Roboto Medium"/>
              </a:rPr>
              <a:t>Business as usual</a:t>
            </a:r>
            <a:endParaRPr>
              <a:latin typeface="Roboto Medium"/>
              <a:ea typeface="Roboto Medium"/>
              <a:cs typeface="Roboto Medium"/>
              <a:sym typeface="Roboto Medium"/>
            </a:endParaRPr>
          </a:p>
        </p:txBody>
      </p:sp>
      <p:cxnSp>
        <p:nvCxnSpPr>
          <p:cNvPr id="2593" name="Google Shape;2593;p148"/>
          <p:cNvCxnSpPr/>
          <p:nvPr/>
        </p:nvCxnSpPr>
        <p:spPr>
          <a:xfrm>
            <a:off x="82982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594" name="Google Shape;2594;p148"/>
          <p:cNvCxnSpPr/>
          <p:nvPr/>
        </p:nvCxnSpPr>
        <p:spPr>
          <a:xfrm>
            <a:off x="178902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595" name="Google Shape;2595;p148"/>
          <p:cNvCxnSpPr/>
          <p:nvPr/>
        </p:nvCxnSpPr>
        <p:spPr>
          <a:xfrm>
            <a:off x="271127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596" name="Google Shape;2596;p148"/>
          <p:cNvCxnSpPr/>
          <p:nvPr/>
        </p:nvCxnSpPr>
        <p:spPr>
          <a:xfrm>
            <a:off x="239735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597" name="Google Shape;2597;p148"/>
          <p:cNvCxnSpPr/>
          <p:nvPr/>
        </p:nvCxnSpPr>
        <p:spPr>
          <a:xfrm>
            <a:off x="209810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598" name="Google Shape;2598;p148"/>
          <p:cNvCxnSpPr>
            <a:stCxn id="2578" idx="3"/>
          </p:cNvCxnSpPr>
          <p:nvPr/>
        </p:nvCxnSpPr>
        <p:spPr>
          <a:xfrm rot="10800000">
            <a:off x="2408675" y="1904225"/>
            <a:ext cx="632700" cy="6300"/>
          </a:xfrm>
          <a:prstGeom prst="straightConnector1">
            <a:avLst/>
          </a:prstGeom>
          <a:noFill/>
          <a:ln cap="flat" cmpd="sng" w="19050">
            <a:solidFill>
              <a:srgbClr val="434343"/>
            </a:solidFill>
            <a:prstDash val="solid"/>
            <a:round/>
            <a:headEnd len="med" w="med" type="stealth"/>
            <a:tailEnd len="med" w="med" type="none"/>
          </a:ln>
        </p:spPr>
      </p:cxnSp>
      <p:cxnSp>
        <p:nvCxnSpPr>
          <p:cNvPr id="2599" name="Google Shape;2599;p148"/>
          <p:cNvCxnSpPr/>
          <p:nvPr/>
        </p:nvCxnSpPr>
        <p:spPr>
          <a:xfrm>
            <a:off x="1365625" y="1909450"/>
            <a:ext cx="530100" cy="0"/>
          </a:xfrm>
          <a:prstGeom prst="straightConnector1">
            <a:avLst/>
          </a:prstGeom>
          <a:noFill/>
          <a:ln cap="flat" cmpd="sng" w="19050">
            <a:solidFill>
              <a:srgbClr val="434343"/>
            </a:solidFill>
            <a:prstDash val="solid"/>
            <a:round/>
            <a:headEnd len="med" w="med" type="stealth"/>
            <a:tailEnd len="med" w="med" type="none"/>
          </a:ln>
        </p:spPr>
      </p:cxnSp>
      <p:cxnSp>
        <p:nvCxnSpPr>
          <p:cNvPr id="2600" name="Google Shape;2600;p148"/>
          <p:cNvCxnSpPr/>
          <p:nvPr/>
        </p:nvCxnSpPr>
        <p:spPr>
          <a:xfrm rot="10800000">
            <a:off x="4823925" y="1904225"/>
            <a:ext cx="1097100" cy="0"/>
          </a:xfrm>
          <a:prstGeom prst="straightConnector1">
            <a:avLst/>
          </a:prstGeom>
          <a:noFill/>
          <a:ln cap="flat" cmpd="sng" w="19050">
            <a:solidFill>
              <a:srgbClr val="434343"/>
            </a:solidFill>
            <a:prstDash val="solid"/>
            <a:round/>
            <a:headEnd len="med" w="med" type="stealth"/>
            <a:tailEnd len="med" w="med" type="none"/>
          </a:ln>
        </p:spPr>
      </p:cxnSp>
      <p:cxnSp>
        <p:nvCxnSpPr>
          <p:cNvPr id="2601" name="Google Shape;2601;p148"/>
          <p:cNvCxnSpPr/>
          <p:nvPr/>
        </p:nvCxnSpPr>
        <p:spPr>
          <a:xfrm>
            <a:off x="3365225" y="1909450"/>
            <a:ext cx="945900" cy="0"/>
          </a:xfrm>
          <a:prstGeom prst="straightConnector1">
            <a:avLst/>
          </a:prstGeom>
          <a:noFill/>
          <a:ln cap="flat" cmpd="sng" w="19050">
            <a:solidFill>
              <a:srgbClr val="434343"/>
            </a:solidFill>
            <a:prstDash val="solid"/>
            <a:round/>
            <a:headEnd len="med" w="med" type="stealth"/>
            <a:tailEnd len="med" w="med" type="none"/>
          </a:ln>
        </p:spPr>
      </p:cxnSp>
      <p:cxnSp>
        <p:nvCxnSpPr>
          <p:cNvPr id="2602" name="Google Shape;2602;p148"/>
          <p:cNvCxnSpPr/>
          <p:nvPr/>
        </p:nvCxnSpPr>
        <p:spPr>
          <a:xfrm>
            <a:off x="6166325" y="1904350"/>
            <a:ext cx="544500" cy="0"/>
          </a:xfrm>
          <a:prstGeom prst="straightConnector1">
            <a:avLst/>
          </a:prstGeom>
          <a:noFill/>
          <a:ln cap="flat" cmpd="sng" w="19050">
            <a:solidFill>
              <a:srgbClr val="434343"/>
            </a:solidFill>
            <a:prstDash val="solid"/>
            <a:round/>
            <a:headEnd len="med" w="med" type="stealth"/>
            <a:tailEnd len="med" w="med" type="none"/>
          </a:ln>
        </p:spPr>
      </p:cxnSp>
      <p:cxnSp>
        <p:nvCxnSpPr>
          <p:cNvPr id="2603" name="Google Shape;2603;p148"/>
          <p:cNvCxnSpPr/>
          <p:nvPr/>
        </p:nvCxnSpPr>
        <p:spPr>
          <a:xfrm>
            <a:off x="7304925" y="1904350"/>
            <a:ext cx="544500" cy="0"/>
          </a:xfrm>
          <a:prstGeom prst="straightConnector1">
            <a:avLst/>
          </a:prstGeom>
          <a:noFill/>
          <a:ln cap="flat" cmpd="sng" w="19050">
            <a:solidFill>
              <a:srgbClr val="434343"/>
            </a:solidFill>
            <a:prstDash val="solid"/>
            <a:round/>
            <a:headEnd len="med" w="med" type="none"/>
            <a:tailEnd len="med" w="med" type="stealth"/>
          </a:ln>
        </p:spPr>
      </p:cxnSp>
      <p:cxnSp>
        <p:nvCxnSpPr>
          <p:cNvPr id="2604" name="Google Shape;2604;p148"/>
          <p:cNvCxnSpPr/>
          <p:nvPr/>
        </p:nvCxnSpPr>
        <p:spPr>
          <a:xfrm>
            <a:off x="368297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605" name="Google Shape;2605;p148"/>
          <p:cNvCxnSpPr/>
          <p:nvPr/>
        </p:nvCxnSpPr>
        <p:spPr>
          <a:xfrm>
            <a:off x="460522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606" name="Google Shape;2606;p148"/>
          <p:cNvCxnSpPr/>
          <p:nvPr/>
        </p:nvCxnSpPr>
        <p:spPr>
          <a:xfrm>
            <a:off x="429130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607" name="Google Shape;2607;p148"/>
          <p:cNvCxnSpPr/>
          <p:nvPr/>
        </p:nvCxnSpPr>
        <p:spPr>
          <a:xfrm>
            <a:off x="399205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608" name="Google Shape;2608;p148"/>
          <p:cNvCxnSpPr/>
          <p:nvPr/>
        </p:nvCxnSpPr>
        <p:spPr>
          <a:xfrm>
            <a:off x="551157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609" name="Google Shape;2609;p148"/>
          <p:cNvCxnSpPr/>
          <p:nvPr/>
        </p:nvCxnSpPr>
        <p:spPr>
          <a:xfrm>
            <a:off x="519765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610" name="Google Shape;2610;p148"/>
          <p:cNvCxnSpPr/>
          <p:nvPr/>
        </p:nvCxnSpPr>
        <p:spPr>
          <a:xfrm>
            <a:off x="489840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611" name="Google Shape;2611;p148"/>
          <p:cNvCxnSpPr/>
          <p:nvPr/>
        </p:nvCxnSpPr>
        <p:spPr>
          <a:xfrm>
            <a:off x="657190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612" name="Google Shape;2612;p148"/>
          <p:cNvCxnSpPr/>
          <p:nvPr/>
        </p:nvCxnSpPr>
        <p:spPr>
          <a:xfrm>
            <a:off x="747825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613" name="Google Shape;2613;p148"/>
          <p:cNvCxnSpPr/>
          <p:nvPr/>
        </p:nvCxnSpPr>
        <p:spPr>
          <a:xfrm>
            <a:off x="716432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614" name="Google Shape;2614;p148"/>
          <p:cNvCxnSpPr/>
          <p:nvPr/>
        </p:nvCxnSpPr>
        <p:spPr>
          <a:xfrm>
            <a:off x="686507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615" name="Google Shape;2615;p148"/>
          <p:cNvCxnSpPr/>
          <p:nvPr/>
        </p:nvCxnSpPr>
        <p:spPr>
          <a:xfrm>
            <a:off x="8493700" y="2623000"/>
            <a:ext cx="0" cy="152400"/>
          </a:xfrm>
          <a:prstGeom prst="straightConnector1">
            <a:avLst/>
          </a:prstGeom>
          <a:noFill/>
          <a:ln cap="flat" cmpd="sng" w="9525">
            <a:solidFill>
              <a:srgbClr val="434343"/>
            </a:solidFill>
            <a:prstDash val="solid"/>
            <a:round/>
            <a:headEnd len="med" w="med" type="none"/>
            <a:tailEnd len="med" w="med" type="none"/>
          </a:ln>
        </p:spPr>
      </p:cxnSp>
      <p:pic>
        <p:nvPicPr>
          <p:cNvPr id="2616" name="Google Shape;2616;p148"/>
          <p:cNvPicPr preferRelativeResize="0"/>
          <p:nvPr/>
        </p:nvPicPr>
        <p:blipFill>
          <a:blip r:embed="rId4">
            <a:alphaModFix amt="23000"/>
          </a:blip>
          <a:stretch>
            <a:fillRect/>
          </a:stretch>
        </p:blipFill>
        <p:spPr>
          <a:xfrm>
            <a:off x="2796175" y="961500"/>
            <a:ext cx="5572226" cy="1120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100000">
              <a:srgbClr val="6E9BE7"/>
            </a:gs>
          </a:gsLst>
          <a:path path="circle">
            <a:fillToRect b="50%" l="50%" r="50%" t="50%"/>
          </a:path>
          <a:tileRect/>
        </a:gradFill>
      </p:bgPr>
    </p:bg>
    <p:spTree>
      <p:nvGrpSpPr>
        <p:cNvPr id="2620" name="Shape 2620"/>
        <p:cNvGrpSpPr/>
        <p:nvPr/>
      </p:nvGrpSpPr>
      <p:grpSpPr>
        <a:xfrm>
          <a:off x="0" y="0"/>
          <a:ext cx="0" cy="0"/>
          <a:chOff x="0" y="0"/>
          <a:chExt cx="0" cy="0"/>
        </a:xfrm>
      </p:grpSpPr>
      <p:sp>
        <p:nvSpPr>
          <p:cNvPr id="2621" name="Google Shape;2621;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Alternate Site</a:t>
            </a:r>
            <a:endParaRPr/>
          </a:p>
        </p:txBody>
      </p:sp>
      <p:sp>
        <p:nvSpPr>
          <p:cNvPr id="2622" name="Google Shape;2622;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One last consideration for disaster recovery is the use of </a:t>
            </a:r>
            <a:r>
              <a:rPr b="1" lang="en"/>
              <a:t>alternate sites</a:t>
            </a:r>
            <a:r>
              <a:rPr lang="en"/>
              <a:t> to house critical data technology functions. </a:t>
            </a:r>
            <a:r>
              <a:rPr lang="en"/>
              <a:t>While rare</a:t>
            </a:r>
            <a:r>
              <a:rPr lang="en"/>
              <a:t>, disasters may require that these operations be moved to one an alternate sites.</a:t>
            </a:r>
            <a:endParaRPr/>
          </a:p>
        </p:txBody>
      </p:sp>
      <p:sp>
        <p:nvSpPr>
          <p:cNvPr id="2623" name="Google Shape;2623;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4" name="Google Shape;2624;p149"/>
          <p:cNvSpPr txBox="1"/>
          <p:nvPr>
            <p:ph idx="3" type="body"/>
          </p:nvPr>
        </p:nvSpPr>
        <p:spPr>
          <a:xfrm>
            <a:off x="333725" y="3056475"/>
            <a:ext cx="3090300" cy="1775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A </a:t>
            </a:r>
            <a:r>
              <a:rPr b="1" lang="en"/>
              <a:t>hot site</a:t>
            </a:r>
            <a:r>
              <a:rPr lang="en"/>
              <a:t> is ready to go at all times. It has equipment loaded with currently available data and c</a:t>
            </a:r>
            <a:r>
              <a:rPr lang="en">
                <a:solidFill>
                  <a:schemeClr val="dk1"/>
                </a:solidFill>
              </a:rPr>
              <a:t>an immediately continue operations</a:t>
            </a:r>
            <a:r>
              <a:rPr lang="en"/>
              <a:t>. It is costly, but important for mission- critical data.</a:t>
            </a:r>
            <a:endParaRPr/>
          </a:p>
        </p:txBody>
      </p:sp>
      <p:sp>
        <p:nvSpPr>
          <p:cNvPr id="2625" name="Google Shape;2625;p149"/>
          <p:cNvSpPr txBox="1"/>
          <p:nvPr>
            <p:ph idx="3" type="body"/>
          </p:nvPr>
        </p:nvSpPr>
        <p:spPr>
          <a:xfrm>
            <a:off x="3073325" y="3056475"/>
            <a:ext cx="2747100" cy="1775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Clr>
                <a:schemeClr val="dk1"/>
              </a:buClr>
              <a:buSzPts val="1100"/>
              <a:buFont typeface="Arial"/>
              <a:buNone/>
            </a:pPr>
            <a:r>
              <a:rPr lang="en">
                <a:solidFill>
                  <a:schemeClr val="dk1"/>
                </a:solidFill>
              </a:rPr>
              <a:t>A </a:t>
            </a:r>
            <a:r>
              <a:rPr b="1" lang="en">
                <a:solidFill>
                  <a:schemeClr val="dk1"/>
                </a:solidFill>
              </a:rPr>
              <a:t>cold site </a:t>
            </a:r>
            <a:r>
              <a:rPr lang="en">
                <a:solidFill>
                  <a:schemeClr val="dk1"/>
                </a:solidFill>
              </a:rPr>
              <a:t>h</a:t>
            </a:r>
            <a:r>
              <a:rPr lang="en">
                <a:solidFill>
                  <a:schemeClr val="dk1"/>
                </a:solidFill>
              </a:rPr>
              <a:t>as very little set up</a:t>
            </a:r>
            <a:r>
              <a:rPr lang="en">
                <a:solidFill>
                  <a:schemeClr val="dk1"/>
                </a:solidFill>
              </a:rPr>
              <a:t>. It is typically not used until after a disaster, and needs a strategy for rapid setup.</a:t>
            </a:r>
            <a:endParaRPr/>
          </a:p>
        </p:txBody>
      </p:sp>
      <p:sp>
        <p:nvSpPr>
          <p:cNvPr id="2626" name="Google Shape;2626;p149"/>
          <p:cNvSpPr txBox="1"/>
          <p:nvPr>
            <p:ph idx="3" type="body"/>
          </p:nvPr>
        </p:nvSpPr>
        <p:spPr>
          <a:xfrm>
            <a:off x="5550775" y="3056475"/>
            <a:ext cx="3090300" cy="1775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Clr>
                <a:schemeClr val="dk1"/>
              </a:buClr>
              <a:buSzPts val="1100"/>
              <a:buFont typeface="Arial"/>
              <a:buNone/>
            </a:pPr>
            <a:r>
              <a:rPr lang="en">
                <a:solidFill>
                  <a:schemeClr val="dk1"/>
                </a:solidFill>
              </a:rPr>
              <a:t>A </a:t>
            </a:r>
            <a:r>
              <a:rPr b="1" lang="en">
                <a:solidFill>
                  <a:schemeClr val="dk1"/>
                </a:solidFill>
              </a:rPr>
              <a:t>warm site </a:t>
            </a:r>
            <a:r>
              <a:rPr lang="en">
                <a:solidFill>
                  <a:schemeClr val="dk1"/>
                </a:solidFill>
              </a:rPr>
              <a:t>is in-between. For example, servers, hardware, software, and other equipment might be setup but not loaded with the latest data.</a:t>
            </a:r>
            <a:endParaRPr/>
          </a:p>
        </p:txBody>
      </p:sp>
      <p:pic>
        <p:nvPicPr>
          <p:cNvPr id="2627" name="Google Shape;2627;p149"/>
          <p:cNvPicPr preferRelativeResize="0"/>
          <p:nvPr/>
        </p:nvPicPr>
        <p:blipFill>
          <a:blip r:embed="rId3">
            <a:alphaModFix/>
          </a:blip>
          <a:stretch>
            <a:fillRect/>
          </a:stretch>
        </p:blipFill>
        <p:spPr>
          <a:xfrm>
            <a:off x="633150" y="1516925"/>
            <a:ext cx="7619681" cy="17109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1" name="Shape 2631"/>
        <p:cNvGrpSpPr/>
        <p:nvPr/>
      </p:nvGrpSpPr>
      <p:grpSpPr>
        <a:xfrm>
          <a:off x="0" y="0"/>
          <a:ext cx="0" cy="0"/>
          <a:chOff x="0" y="0"/>
          <a:chExt cx="0" cy="0"/>
        </a:xfrm>
      </p:grpSpPr>
      <p:sp>
        <p:nvSpPr>
          <p:cNvPr id="2632" name="Google Shape;2632;p15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633" name="Google Shape;2633;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4" name="Google Shape;2634;p150"/>
          <p:cNvSpPr txBox="1"/>
          <p:nvPr>
            <p:ph idx="2" type="title"/>
          </p:nvPr>
        </p:nvSpPr>
        <p:spPr>
          <a:xfrm>
            <a:off x="273900" y="1042875"/>
            <a:ext cx="8261700" cy="17871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2600">
                <a:solidFill>
                  <a:schemeClr val="dk1"/>
                </a:solidFill>
                <a:latin typeface="Roboto Medium"/>
                <a:ea typeface="Roboto Medium"/>
                <a:cs typeface="Roboto Medium"/>
                <a:sym typeface="Roboto Medium"/>
              </a:rPr>
              <a:t>Activity:</a:t>
            </a:r>
            <a:r>
              <a:rPr lang="en" sz="2700">
                <a:solidFill>
                  <a:schemeClr val="dk1"/>
                </a:solidFill>
                <a:latin typeface="Roboto Light"/>
                <a:ea typeface="Roboto Light"/>
                <a:cs typeface="Roboto Light"/>
                <a:sym typeface="Roboto Light"/>
              </a:rPr>
              <a:t> </a:t>
            </a:r>
            <a:r>
              <a:rPr lang="en" sz="2600">
                <a:solidFill>
                  <a:schemeClr val="dk1"/>
                </a:solidFill>
                <a:latin typeface="Roboto Light"/>
                <a:ea typeface="Roboto Light"/>
                <a:cs typeface="Roboto Light"/>
                <a:sym typeface="Roboto Light"/>
              </a:rPr>
              <a:t>Disaster Recovery Planning</a:t>
            </a:r>
            <a:endParaRPr sz="26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will continue to work </a:t>
            </a:r>
            <a:br>
              <a:rPr lang="en" sz="1900">
                <a:solidFill>
                  <a:schemeClr val="dk1"/>
                </a:solidFill>
                <a:latin typeface="Roboto Light"/>
                <a:ea typeface="Roboto Light"/>
                <a:cs typeface="Roboto Light"/>
                <a:sym typeface="Roboto Light"/>
              </a:rPr>
            </a:br>
            <a:r>
              <a:rPr lang="en" sz="1900">
                <a:solidFill>
                  <a:schemeClr val="dk1"/>
                </a:solidFill>
                <a:latin typeface="Roboto Light"/>
                <a:ea typeface="Roboto Light"/>
                <a:cs typeface="Roboto Light"/>
                <a:sym typeface="Roboto Light"/>
              </a:rPr>
              <a:t>in groups to create a high level disaster </a:t>
            </a:r>
            <a:br>
              <a:rPr lang="en" sz="1900">
                <a:solidFill>
                  <a:schemeClr val="dk1"/>
                </a:solidFill>
                <a:latin typeface="Roboto Light"/>
                <a:ea typeface="Roboto Light"/>
                <a:cs typeface="Roboto Light"/>
                <a:sym typeface="Roboto Light"/>
              </a:rPr>
            </a:br>
            <a:r>
              <a:rPr lang="en" sz="1900">
                <a:solidFill>
                  <a:schemeClr val="dk1"/>
                </a:solidFill>
                <a:latin typeface="Roboto Light"/>
                <a:ea typeface="Roboto Light"/>
                <a:cs typeface="Roboto Light"/>
                <a:sym typeface="Roboto Light"/>
              </a:rPr>
              <a:t>recovery plan for GeldCorp.</a:t>
            </a:r>
            <a:endParaRPr sz="1700">
              <a:latin typeface="Roboto Light"/>
              <a:ea typeface="Roboto Light"/>
              <a:cs typeface="Roboto Light"/>
              <a:sym typeface="Robo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8" name="Shape 2638"/>
        <p:cNvGrpSpPr/>
        <p:nvPr/>
      </p:nvGrpSpPr>
      <p:grpSpPr>
        <a:xfrm>
          <a:off x="0" y="0"/>
          <a:ext cx="0" cy="0"/>
          <a:chOff x="0" y="0"/>
          <a:chExt cx="0" cy="0"/>
        </a:xfrm>
      </p:grpSpPr>
      <p:sp>
        <p:nvSpPr>
          <p:cNvPr id="2639" name="Google Shape;2639;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0" name="Google Shape;2640;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8" name="Shape 2078"/>
        <p:cNvGrpSpPr/>
        <p:nvPr/>
      </p:nvGrpSpPr>
      <p:grpSpPr>
        <a:xfrm>
          <a:off x="0" y="0"/>
          <a:ext cx="0" cy="0"/>
          <a:chOff x="0" y="0"/>
          <a:chExt cx="0" cy="0"/>
        </a:xfrm>
      </p:grpSpPr>
      <p:pic>
        <p:nvPicPr>
          <p:cNvPr id="2079" name="Google Shape;2079;p107"/>
          <p:cNvPicPr preferRelativeResize="0"/>
          <p:nvPr/>
        </p:nvPicPr>
        <p:blipFill>
          <a:blip r:embed="rId3">
            <a:alphaModFix/>
          </a:blip>
          <a:stretch>
            <a:fillRect/>
          </a:stretch>
        </p:blipFill>
        <p:spPr>
          <a:xfrm>
            <a:off x="0" y="0"/>
            <a:ext cx="9144000" cy="5143516"/>
          </a:xfrm>
          <a:prstGeom prst="rect">
            <a:avLst/>
          </a:prstGeom>
          <a:noFill/>
          <a:ln>
            <a:noFill/>
          </a:ln>
        </p:spPr>
      </p:pic>
      <p:sp>
        <p:nvSpPr>
          <p:cNvPr id="2080" name="Google Shape;2080;p107"/>
          <p:cNvSpPr/>
          <p:nvPr/>
        </p:nvSpPr>
        <p:spPr>
          <a:xfrm>
            <a:off x="4301000" y="689263"/>
            <a:ext cx="4079400" cy="3765000"/>
          </a:xfrm>
          <a:prstGeom prst="rect">
            <a:avLst/>
          </a:prstGeom>
          <a:solidFill>
            <a:srgbClr val="B1F4DB">
              <a:alpha val="9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082" name="Google Shape;2082;p107"/>
          <p:cNvSpPr txBox="1"/>
          <p:nvPr>
            <p:ph type="title"/>
          </p:nvPr>
        </p:nvSpPr>
        <p:spPr>
          <a:xfrm>
            <a:off x="4136075" y="745663"/>
            <a:ext cx="4345200" cy="3407100"/>
          </a:xfrm>
          <a:prstGeom prst="rect">
            <a:avLst/>
          </a:prstGeom>
        </p:spPr>
        <p:txBody>
          <a:bodyPr anchorCtr="0" anchor="t" bIns="91425" lIns="457200" spcFirstLastPara="1" rIns="274300" wrap="square" tIns="182875">
            <a:noAutofit/>
          </a:bodyPr>
          <a:lstStyle/>
          <a:p>
            <a:pPr indent="0" lvl="0" marL="0" rtl="0" algn="l">
              <a:spcBef>
                <a:spcPts val="0"/>
              </a:spcBef>
              <a:spcAft>
                <a:spcPts val="800"/>
              </a:spcAft>
              <a:buClr>
                <a:schemeClr val="dk1"/>
              </a:buClr>
              <a:buSzPts val="1100"/>
              <a:buFont typeface="Arial"/>
              <a:buNone/>
            </a:pPr>
            <a:r>
              <a:rPr lang="en" sz="2300">
                <a:latin typeface="Roboto Light"/>
                <a:ea typeface="Roboto Light"/>
                <a:cs typeface="Roboto Light"/>
                <a:sym typeface="Roboto Light"/>
              </a:rPr>
              <a:t>Knowledge of governance, compliance, and BCP/DR </a:t>
            </a:r>
            <a:br>
              <a:rPr lang="en" sz="2300">
                <a:latin typeface="Roboto Light"/>
                <a:ea typeface="Roboto Light"/>
                <a:cs typeface="Roboto Light"/>
                <a:sym typeface="Roboto Light"/>
              </a:rPr>
            </a:br>
            <a:r>
              <a:rPr lang="en" sz="2300">
                <a:latin typeface="Roboto Light"/>
                <a:ea typeface="Roboto Light"/>
                <a:cs typeface="Roboto Light"/>
                <a:sym typeface="Roboto Light"/>
              </a:rPr>
              <a:t>is crucial context for all security professionals. </a:t>
            </a:r>
            <a:r>
              <a:rPr b="1" lang="en"/>
              <a:t>M</a:t>
            </a:r>
            <a:r>
              <a:rPr b="1" lang="en" sz="2400"/>
              <a:t>ost </a:t>
            </a:r>
            <a:r>
              <a:rPr b="1" lang="en"/>
              <a:t>professional</a:t>
            </a:r>
            <a:r>
              <a:rPr b="1" lang="en" sz="2400"/>
              <a:t> security work is mandated by governance policies and subject to compliance audits</a:t>
            </a:r>
            <a:r>
              <a:rPr lang="en" sz="2400">
                <a:latin typeface="Roboto"/>
                <a:ea typeface="Roboto"/>
                <a:cs typeface="Roboto"/>
                <a:sym typeface="Roboto"/>
              </a:rPr>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4" name="Shape 2644"/>
        <p:cNvGrpSpPr/>
        <p:nvPr/>
      </p:nvGrpSpPr>
      <p:grpSpPr>
        <a:xfrm>
          <a:off x="0" y="0"/>
          <a:ext cx="0" cy="0"/>
          <a:chOff x="0" y="0"/>
          <a:chExt cx="0" cy="0"/>
        </a:xfrm>
      </p:grpSpPr>
      <p:sp>
        <p:nvSpPr>
          <p:cNvPr id="2645" name="Google Shape;2645;p15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Placeholder</a:t>
            </a:r>
            <a:endParaRPr/>
          </a:p>
          <a:p>
            <a:pPr indent="0" lvl="0" marL="0" rtl="0" algn="ctr">
              <a:spcBef>
                <a:spcPts val="0"/>
              </a:spcBef>
              <a:spcAft>
                <a:spcPts val="0"/>
              </a:spcAft>
              <a:buNone/>
            </a:pPr>
            <a:r>
              <a:rPr lang="en"/>
              <a:t>TBD</a:t>
            </a:r>
            <a:endParaRPr/>
          </a:p>
        </p:txBody>
      </p:sp>
      <p:sp>
        <p:nvSpPr>
          <p:cNvPr id="2646" name="Google Shape;2646;p152"/>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7" name="Google Shape;2647;p1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6" name="Shape 2086"/>
        <p:cNvGrpSpPr/>
        <p:nvPr/>
      </p:nvGrpSpPr>
      <p:grpSpPr>
        <a:xfrm>
          <a:off x="0" y="0"/>
          <a:ext cx="0" cy="0"/>
          <a:chOff x="0" y="0"/>
          <a:chExt cx="0" cy="0"/>
        </a:xfrm>
      </p:grpSpPr>
      <p:sp>
        <p:nvSpPr>
          <p:cNvPr id="2087" name="Google Shape;208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8" name="Google Shape;2088;p10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9" name="Google Shape;2089;p108"/>
          <p:cNvGrpSpPr/>
          <p:nvPr/>
        </p:nvGrpSpPr>
        <p:grpSpPr>
          <a:xfrm>
            <a:off x="457200" y="1300225"/>
            <a:ext cx="776889" cy="621300"/>
            <a:chOff x="457200" y="1378813"/>
            <a:chExt cx="776889" cy="621300"/>
          </a:xfrm>
        </p:grpSpPr>
        <p:sp>
          <p:nvSpPr>
            <p:cNvPr id="2090" name="Google Shape;2090;p108"/>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091" name="Google Shape;2091;p108"/>
            <p:cNvSpPr/>
            <p:nvPr/>
          </p:nvSpPr>
          <p:spPr>
            <a:xfrm rot="5400000">
              <a:off x="969614" y="1607625"/>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108"/>
          <p:cNvGrpSpPr/>
          <p:nvPr/>
        </p:nvGrpSpPr>
        <p:grpSpPr>
          <a:xfrm>
            <a:off x="457200" y="2000125"/>
            <a:ext cx="776889" cy="621300"/>
            <a:chOff x="457200" y="1378813"/>
            <a:chExt cx="776889" cy="621300"/>
          </a:xfrm>
        </p:grpSpPr>
        <p:sp>
          <p:nvSpPr>
            <p:cNvPr id="2093" name="Google Shape;2093;p108"/>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094" name="Google Shape;2094;p108"/>
            <p:cNvSpPr/>
            <p:nvPr/>
          </p:nvSpPr>
          <p:spPr>
            <a:xfrm rot="5400000">
              <a:off x="969614" y="1607625"/>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108"/>
          <p:cNvGrpSpPr/>
          <p:nvPr/>
        </p:nvGrpSpPr>
        <p:grpSpPr>
          <a:xfrm>
            <a:off x="457200" y="2692850"/>
            <a:ext cx="776889" cy="621300"/>
            <a:chOff x="457200" y="1378813"/>
            <a:chExt cx="776889" cy="621300"/>
          </a:xfrm>
        </p:grpSpPr>
        <p:sp>
          <p:nvSpPr>
            <p:cNvPr id="2096" name="Google Shape;2096;p108"/>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97" name="Google Shape;2097;p108"/>
            <p:cNvSpPr/>
            <p:nvPr/>
          </p:nvSpPr>
          <p:spPr>
            <a:xfrm rot="5400000">
              <a:off x="969614" y="1607625"/>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108"/>
          <p:cNvGrpSpPr/>
          <p:nvPr/>
        </p:nvGrpSpPr>
        <p:grpSpPr>
          <a:xfrm>
            <a:off x="457200" y="3390350"/>
            <a:ext cx="776889" cy="621300"/>
            <a:chOff x="457200" y="1378813"/>
            <a:chExt cx="776889" cy="621300"/>
          </a:xfrm>
        </p:grpSpPr>
        <p:sp>
          <p:nvSpPr>
            <p:cNvPr id="2099" name="Google Shape;2099;p108"/>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00" name="Google Shape;2100;p108"/>
            <p:cNvSpPr/>
            <p:nvPr/>
          </p:nvSpPr>
          <p:spPr>
            <a:xfrm rot="5400000">
              <a:off x="969614" y="1607625"/>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1" name="Google Shape;2101;p10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0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0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4" name="Google Shape;2104;p108"/>
          <p:cNvGrpSpPr/>
          <p:nvPr/>
        </p:nvGrpSpPr>
        <p:grpSpPr>
          <a:xfrm>
            <a:off x="469500" y="4083075"/>
            <a:ext cx="776889" cy="621300"/>
            <a:chOff x="457200" y="1378813"/>
            <a:chExt cx="776889" cy="621300"/>
          </a:xfrm>
        </p:grpSpPr>
        <p:sp>
          <p:nvSpPr>
            <p:cNvPr id="2105" name="Google Shape;2105;p108"/>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06" name="Google Shape;2106;p108"/>
            <p:cNvSpPr/>
            <p:nvPr/>
          </p:nvSpPr>
          <p:spPr>
            <a:xfrm rot="5400000">
              <a:off x="969614" y="1607625"/>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7" name="Google Shape;2107;p10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Breakdown	</a:t>
            </a:r>
            <a:endParaRPr/>
          </a:p>
        </p:txBody>
      </p:sp>
      <p:sp>
        <p:nvSpPr>
          <p:cNvPr id="2109" name="Google Shape;2109;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class will cover the following topics: </a:t>
            </a:r>
            <a:endParaRPr>
              <a:solidFill>
                <a:schemeClr val="dk1"/>
              </a:solidFill>
            </a:endParaRPr>
          </a:p>
          <a:p>
            <a:pPr indent="0" lvl="0" marL="0" rtl="0" algn="l">
              <a:spcBef>
                <a:spcPts val="0"/>
              </a:spcBef>
              <a:spcAft>
                <a:spcPts val="0"/>
              </a:spcAft>
              <a:buNone/>
            </a:pPr>
            <a:r>
              <a:t/>
            </a:r>
            <a:endParaRPr/>
          </a:p>
        </p:txBody>
      </p:sp>
      <p:sp>
        <p:nvSpPr>
          <p:cNvPr id="2110" name="Google Shape;2110;p108"/>
          <p:cNvSpPr txBox="1"/>
          <p:nvPr>
            <p:ph idx="1" type="subTitle"/>
          </p:nvPr>
        </p:nvSpPr>
        <p:spPr>
          <a:xfrm>
            <a:off x="1516582" y="1319425"/>
            <a:ext cx="66054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24292E"/>
                </a:solidFill>
                <a:latin typeface="Roboto"/>
                <a:ea typeface="Roboto"/>
                <a:cs typeface="Roboto"/>
                <a:sym typeface="Roboto"/>
              </a:rPr>
              <a:t>Codifying Rules with Policy and Procedures</a:t>
            </a:r>
            <a:endParaRPr sz="1800">
              <a:latin typeface="Roboto"/>
              <a:ea typeface="Roboto"/>
              <a:cs typeface="Roboto"/>
              <a:sym typeface="Roboto"/>
            </a:endParaRPr>
          </a:p>
        </p:txBody>
      </p:sp>
      <p:sp>
        <p:nvSpPr>
          <p:cNvPr id="2111" name="Google Shape;2111;p108"/>
          <p:cNvSpPr txBox="1"/>
          <p:nvPr>
            <p:ph idx="2" type="subTitle"/>
          </p:nvPr>
        </p:nvSpPr>
        <p:spPr>
          <a:xfrm>
            <a:off x="1507865" y="2004950"/>
            <a:ext cx="6605400" cy="606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Using Governance Frameworks to Guide Policy Decisions</a:t>
            </a:r>
            <a:endParaRPr sz="1800">
              <a:latin typeface="Roboto"/>
              <a:ea typeface="Roboto"/>
              <a:cs typeface="Roboto"/>
              <a:sym typeface="Roboto"/>
            </a:endParaRPr>
          </a:p>
        </p:txBody>
      </p:sp>
      <p:sp>
        <p:nvSpPr>
          <p:cNvPr id="2112" name="Google Shape;2112;p108"/>
          <p:cNvSpPr txBox="1"/>
          <p:nvPr>
            <p:ph idx="3" type="subTitle"/>
          </p:nvPr>
        </p:nvSpPr>
        <p:spPr>
          <a:xfrm>
            <a:off x="1516636" y="2695263"/>
            <a:ext cx="6605400" cy="606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Audit and Compliance</a:t>
            </a:r>
            <a:endParaRPr sz="1800">
              <a:latin typeface="Roboto"/>
              <a:ea typeface="Roboto"/>
              <a:cs typeface="Roboto"/>
              <a:sym typeface="Roboto"/>
            </a:endParaRPr>
          </a:p>
        </p:txBody>
      </p:sp>
      <p:sp>
        <p:nvSpPr>
          <p:cNvPr id="2113" name="Google Shape;2113;p108"/>
          <p:cNvSpPr txBox="1"/>
          <p:nvPr>
            <p:ph idx="4" type="subTitle"/>
          </p:nvPr>
        </p:nvSpPr>
        <p:spPr>
          <a:xfrm>
            <a:off x="1507775" y="3385563"/>
            <a:ext cx="6605400" cy="606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Business Continuity Planning and Disaster Recovery (BCP/DR)</a:t>
            </a:r>
            <a:endParaRPr sz="1800">
              <a:latin typeface="Roboto"/>
              <a:ea typeface="Roboto"/>
              <a:cs typeface="Roboto"/>
              <a:sym typeface="Roboto"/>
            </a:endParaRPr>
          </a:p>
        </p:txBody>
      </p:sp>
      <p:sp>
        <p:nvSpPr>
          <p:cNvPr id="2114" name="Google Shape;2114;p108"/>
          <p:cNvSpPr txBox="1"/>
          <p:nvPr>
            <p:ph idx="5" type="subTitle"/>
          </p:nvPr>
        </p:nvSpPr>
        <p:spPr>
          <a:xfrm>
            <a:off x="1516636" y="4078300"/>
            <a:ext cx="6605400" cy="606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Developing BCP/DR Recommendations for an Organization</a:t>
            </a:r>
            <a:endParaRPr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8" name="Shape 2118"/>
        <p:cNvGrpSpPr/>
        <p:nvPr/>
      </p:nvGrpSpPr>
      <p:grpSpPr>
        <a:xfrm>
          <a:off x="0" y="0"/>
          <a:ext cx="0" cy="0"/>
          <a:chOff x="0" y="0"/>
          <a:chExt cx="0" cy="0"/>
        </a:xfrm>
      </p:grpSpPr>
      <p:sp>
        <p:nvSpPr>
          <p:cNvPr id="2119" name="Google Shape;2119;p109"/>
          <p:cNvSpPr txBox="1"/>
          <p:nvPr>
            <p:ph type="title"/>
          </p:nvPr>
        </p:nvSpPr>
        <p:spPr>
          <a:xfrm>
            <a:off x="274325" y="1874875"/>
            <a:ext cx="8595300" cy="100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Codifying Rules with Policy and Procedures</a:t>
            </a:r>
            <a:endParaRPr/>
          </a:p>
          <a:p>
            <a:pPr indent="0" lvl="0" marL="0" rtl="0" algn="ctr">
              <a:spcBef>
                <a:spcPts val="0"/>
              </a:spcBef>
              <a:spcAft>
                <a:spcPts val="0"/>
              </a:spcAft>
              <a:buNone/>
            </a:pPr>
            <a:r>
              <a:t/>
            </a:r>
            <a:endParaRPr/>
          </a:p>
        </p:txBody>
      </p:sp>
      <p:sp>
        <p:nvSpPr>
          <p:cNvPr id="2120" name="Google Shape;2120;p10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1" name="Google Shape;2121;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AAEBF2"/>
            </a:gs>
            <a:gs pos="100000">
              <a:srgbClr val="1AA0AE"/>
            </a:gs>
          </a:gsLst>
          <a:lin ang="5400012" scaled="0"/>
        </a:gradFill>
      </p:bgPr>
    </p:bg>
    <p:spTree>
      <p:nvGrpSpPr>
        <p:cNvPr id="2125" name="Shape 2125"/>
        <p:cNvGrpSpPr/>
        <p:nvPr/>
      </p:nvGrpSpPr>
      <p:grpSpPr>
        <a:xfrm>
          <a:off x="0" y="0"/>
          <a:ext cx="0" cy="0"/>
          <a:chOff x="0" y="0"/>
          <a:chExt cx="0" cy="0"/>
        </a:xfrm>
      </p:grpSpPr>
      <p:sp>
        <p:nvSpPr>
          <p:cNvPr id="2126" name="Google Shape;2126;p110"/>
          <p:cNvSpPr/>
          <p:nvPr/>
        </p:nvSpPr>
        <p:spPr>
          <a:xfrm>
            <a:off x="-28325" y="-9450"/>
            <a:ext cx="9172200" cy="5153100"/>
          </a:xfrm>
          <a:prstGeom prst="rect">
            <a:avLst/>
          </a:prstGeom>
          <a:gradFill>
            <a:gsLst>
              <a:gs pos="0">
                <a:srgbClr val="B1F4DB"/>
              </a:gs>
              <a:gs pos="100000">
                <a:srgbClr val="4FA78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10"/>
          <p:cNvSpPr/>
          <p:nvPr/>
        </p:nvSpPr>
        <p:spPr>
          <a:xfrm flipH="1">
            <a:off x="2938800" y="757350"/>
            <a:ext cx="6205200" cy="4386300"/>
          </a:xfrm>
          <a:prstGeom prst="rtTriangle">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2128" name="Google Shape;2128;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9" name="Google Shape;2129;p110"/>
          <p:cNvSpPr/>
          <p:nvPr/>
        </p:nvSpPr>
        <p:spPr>
          <a:xfrm>
            <a:off x="913200" y="1163700"/>
            <a:ext cx="7317600" cy="2816100"/>
          </a:xfrm>
          <a:prstGeom prst="roundRect">
            <a:avLst>
              <a:gd fmla="val 441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800">
                <a:solidFill>
                  <a:schemeClr val="dk1"/>
                </a:solidFill>
                <a:latin typeface="Roboto"/>
                <a:ea typeface="Roboto"/>
                <a:cs typeface="Roboto"/>
                <a:sym typeface="Roboto"/>
              </a:rPr>
              <a:t>We began this week by developing a training plan to improve GeldCorp’s</a:t>
            </a:r>
            <a:r>
              <a:rPr i="1" lang="en" sz="2800">
                <a:solidFill>
                  <a:schemeClr val="dk1"/>
                </a:solidFill>
                <a:latin typeface="Roboto"/>
                <a:ea typeface="Roboto"/>
                <a:cs typeface="Roboto"/>
                <a:sym typeface="Roboto"/>
              </a:rPr>
              <a:t> </a:t>
            </a:r>
            <a:r>
              <a:rPr lang="en" sz="2800">
                <a:solidFill>
                  <a:schemeClr val="dk1"/>
                </a:solidFill>
                <a:latin typeface="Roboto"/>
                <a:ea typeface="Roboto"/>
                <a:cs typeface="Roboto"/>
                <a:sym typeface="Roboto"/>
              </a:rPr>
              <a:t>security culture by </a:t>
            </a:r>
            <a:r>
              <a:rPr lang="en" sz="2800">
                <a:solidFill>
                  <a:schemeClr val="dk1"/>
                </a:solidFill>
                <a:latin typeface="Roboto"/>
                <a:ea typeface="Roboto"/>
                <a:cs typeface="Roboto"/>
                <a:sym typeface="Roboto"/>
              </a:rPr>
              <a:t>changing </a:t>
            </a:r>
            <a:r>
              <a:rPr lang="en" sz="2800">
                <a:solidFill>
                  <a:schemeClr val="dk1"/>
                </a:solidFill>
                <a:latin typeface="Roboto"/>
                <a:ea typeface="Roboto"/>
                <a:cs typeface="Roboto"/>
                <a:sym typeface="Roboto"/>
              </a:rPr>
              <a:t>employee behavior</a:t>
            </a:r>
            <a:r>
              <a:rPr lang="en" sz="2800">
                <a:solidFill>
                  <a:schemeClr val="dk1"/>
                </a:solidFill>
                <a:latin typeface="Roboto"/>
                <a:ea typeface="Roboto"/>
                <a:cs typeface="Roboto"/>
                <a:sym typeface="Roboto"/>
              </a:rPr>
              <a:t>.</a:t>
            </a:r>
            <a:endParaRPr sz="2800">
              <a:latin typeface="Roboto"/>
              <a:ea typeface="Roboto"/>
              <a:cs typeface="Roboto"/>
              <a:sym typeface="Roboto"/>
            </a:endParaRPr>
          </a:p>
        </p:txBody>
      </p:sp>
      <p:sp>
        <p:nvSpPr>
          <p:cNvPr id="2130" name="Google Shape;2130;p110"/>
          <p:cNvSpPr/>
          <p:nvPr/>
        </p:nvSpPr>
        <p:spPr>
          <a:xfrm>
            <a:off x="688850" y="982775"/>
            <a:ext cx="1644000" cy="5328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REVIEW</a:t>
            </a:r>
            <a:endParaRPr sz="24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pic>
        <p:nvPicPr>
          <p:cNvPr id="2135" name="Google Shape;2135;p111"/>
          <p:cNvPicPr preferRelativeResize="0"/>
          <p:nvPr/>
        </p:nvPicPr>
        <p:blipFill rotWithShape="1">
          <a:blip r:embed="rId3">
            <a:alphaModFix/>
          </a:blip>
          <a:srcRect b="0" l="-8022" r="9227" t="2047"/>
          <a:stretch/>
        </p:blipFill>
        <p:spPr>
          <a:xfrm>
            <a:off x="3517750" y="675975"/>
            <a:ext cx="5626249" cy="4183701"/>
          </a:xfrm>
          <a:prstGeom prst="rect">
            <a:avLst/>
          </a:prstGeom>
          <a:noFill/>
          <a:ln>
            <a:noFill/>
          </a:ln>
        </p:spPr>
      </p:pic>
      <p:sp>
        <p:nvSpPr>
          <p:cNvPr id="2136" name="Google Shape;2136;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Policy and Framework</a:t>
            </a:r>
            <a:endParaRPr/>
          </a:p>
        </p:txBody>
      </p:sp>
      <p:sp>
        <p:nvSpPr>
          <p:cNvPr id="2137" name="Google Shape;2137;p111"/>
          <p:cNvSpPr txBox="1"/>
          <p:nvPr>
            <p:ph idx="1" type="subTitle"/>
          </p:nvPr>
        </p:nvSpPr>
        <p:spPr>
          <a:xfrm>
            <a:off x="0" y="675975"/>
            <a:ext cx="5302800" cy="33981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A </a:t>
            </a:r>
            <a:r>
              <a:rPr b="1" lang="en"/>
              <a:t>policy </a:t>
            </a:r>
            <a:r>
              <a:rPr lang="en"/>
              <a:t>is a</a:t>
            </a:r>
            <a:r>
              <a:rPr lang="en"/>
              <a:t> rule that defines the “right” </a:t>
            </a:r>
            <a:r>
              <a:rPr lang="en"/>
              <a:t>behavior.</a:t>
            </a:r>
            <a:endParaRPr b="1"/>
          </a:p>
          <a:p>
            <a:pPr indent="0" lvl="0" marL="571500" rtl="0" algn="l">
              <a:lnSpc>
                <a:spcPct val="114000"/>
              </a:lnSpc>
              <a:spcBef>
                <a:spcPts val="800"/>
              </a:spcBef>
              <a:spcAft>
                <a:spcPts val="0"/>
              </a:spcAft>
              <a:buClr>
                <a:schemeClr val="dk1"/>
              </a:buClr>
              <a:buSzPts val="1100"/>
              <a:buFont typeface="Arial"/>
              <a:buNone/>
            </a:pPr>
            <a:r>
              <a:rPr lang="en" sz="1600">
                <a:solidFill>
                  <a:schemeClr val="dk1"/>
                </a:solidFill>
              </a:rPr>
              <a:t>Policies inform standards for behavior and operations. </a:t>
            </a:r>
            <a:endParaRPr sz="1600">
              <a:solidFill>
                <a:schemeClr val="dk1"/>
              </a:solidFill>
            </a:endParaRPr>
          </a:p>
          <a:p>
            <a:pPr indent="0" lvl="0" marL="0" rtl="0" algn="l">
              <a:lnSpc>
                <a:spcPct val="114000"/>
              </a:lnSpc>
              <a:spcBef>
                <a:spcPts val="800"/>
              </a:spcBef>
              <a:spcAft>
                <a:spcPts val="0"/>
              </a:spcAft>
              <a:buClr>
                <a:schemeClr val="dk1"/>
              </a:buClr>
              <a:buSzPts val="1100"/>
              <a:buFont typeface="Arial"/>
              <a:buNone/>
            </a:pPr>
            <a:r>
              <a:rPr lang="en">
                <a:solidFill>
                  <a:schemeClr val="dk1"/>
                </a:solidFill>
              </a:rPr>
              <a:t>A</a:t>
            </a:r>
            <a:r>
              <a:rPr b="1" lang="en">
                <a:solidFill>
                  <a:schemeClr val="dk1"/>
                </a:solidFill>
              </a:rPr>
              <a:t> governance framework</a:t>
            </a:r>
            <a:r>
              <a:rPr lang="en">
                <a:solidFill>
                  <a:schemeClr val="dk1"/>
                </a:solidFill>
              </a:rPr>
              <a:t> is a set of guidelines for the policies an organization should have in place. </a:t>
            </a:r>
            <a:endParaRPr>
              <a:solidFill>
                <a:schemeClr val="dk1"/>
              </a:solidFill>
            </a:endParaRPr>
          </a:p>
          <a:p>
            <a:pPr indent="0" lvl="0" marL="548640" rtl="0" algn="l">
              <a:lnSpc>
                <a:spcPct val="114000"/>
              </a:lnSpc>
              <a:spcBef>
                <a:spcPts val="800"/>
              </a:spcBef>
              <a:spcAft>
                <a:spcPts val="0"/>
              </a:spcAft>
              <a:buNone/>
            </a:pPr>
            <a:r>
              <a:rPr lang="en" sz="1600">
                <a:solidFill>
                  <a:schemeClr val="dk1"/>
                </a:solidFill>
              </a:rPr>
              <a:t>Governance frameworks describe the guarantees that a company must provide in order to remain compliant with federal regulations and industry standards. </a:t>
            </a:r>
            <a:endParaRPr sz="1600">
              <a:solidFill>
                <a:schemeClr val="dk1"/>
              </a:solidFill>
            </a:endParaRPr>
          </a:p>
          <a:p>
            <a:pPr indent="0" lvl="0" marL="0" rtl="0" algn="l">
              <a:lnSpc>
                <a:spcPct val="114000"/>
              </a:lnSpc>
              <a:spcBef>
                <a:spcPts val="800"/>
              </a:spcBef>
              <a:spcAft>
                <a:spcPts val="800"/>
              </a:spcAft>
              <a:buNone/>
            </a:pPr>
            <a:r>
              <a:t/>
            </a:r>
            <a:endParaRPr b="1"/>
          </a:p>
        </p:txBody>
      </p:sp>
      <p:sp>
        <p:nvSpPr>
          <p:cNvPr id="2138" name="Google Shape;2138;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39" name="Google Shape;2139;p111"/>
          <p:cNvPicPr preferRelativeResize="0"/>
          <p:nvPr/>
        </p:nvPicPr>
        <p:blipFill rotWithShape="1">
          <a:blip r:embed="rId4">
            <a:alphaModFix amt="60000"/>
          </a:blip>
          <a:srcRect b="2561" l="0" r="0" t="2552"/>
          <a:stretch/>
        </p:blipFill>
        <p:spPr>
          <a:xfrm>
            <a:off x="472124" y="3220823"/>
            <a:ext cx="434875" cy="330500"/>
          </a:xfrm>
          <a:prstGeom prst="rect">
            <a:avLst/>
          </a:prstGeom>
          <a:noFill/>
          <a:ln>
            <a:noFill/>
          </a:ln>
        </p:spPr>
      </p:pic>
      <p:pic>
        <p:nvPicPr>
          <p:cNvPr id="2140" name="Google Shape;2140;p111"/>
          <p:cNvPicPr preferRelativeResize="0"/>
          <p:nvPr/>
        </p:nvPicPr>
        <p:blipFill rotWithShape="1">
          <a:blip r:embed="rId4">
            <a:alphaModFix amt="60000"/>
          </a:blip>
          <a:srcRect b="2561" l="0" r="0" t="2552"/>
          <a:stretch/>
        </p:blipFill>
        <p:spPr>
          <a:xfrm>
            <a:off x="472124" y="1523198"/>
            <a:ext cx="434875" cy="330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